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23F"/>
    <a:srgbClr val="679E2A"/>
    <a:srgbClr val="50D05F"/>
    <a:srgbClr val="47CD57"/>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3792" autoAdjust="0"/>
  </p:normalViewPr>
  <p:slideViewPr>
    <p:cSldViewPr snapToGrid="0">
      <p:cViewPr>
        <p:scale>
          <a:sx n="50" d="100"/>
          <a:sy n="50" d="100"/>
        </p:scale>
        <p:origin x="90" y="-12"/>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2/9/2021</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2/9/2021</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pn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29.png"/><Relationship Id="rId41" Type="http://schemas.openxmlformats.org/officeDocument/2006/relationships/image" Target="../media/image41.jpeg"/><Relationship Id="rId54" Type="http://schemas.openxmlformats.org/officeDocument/2006/relationships/image" Target="../media/image54.png"/><Relationship Id="rId62" Type="http://schemas.openxmlformats.org/officeDocument/2006/relationships/image" Target="../media/image62.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jpeg"/><Relationship Id="rId49" Type="http://schemas.openxmlformats.org/officeDocument/2006/relationships/image" Target="../media/image49.png"/><Relationship Id="rId57" Type="http://schemas.openxmlformats.org/officeDocument/2006/relationships/image" Target="../media/image57.png"/><Relationship Id="rId61" Type="http://schemas.openxmlformats.org/officeDocument/2006/relationships/image" Target="../media/image61.pn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JPG"/><Relationship Id="rId43" Type="http://schemas.openxmlformats.org/officeDocument/2006/relationships/image" Target="../media/image43.png"/><Relationship Id="rId48" Type="http://schemas.openxmlformats.org/officeDocument/2006/relationships/image" Target="../media/image48.png"/><Relationship Id="rId56" Type="http://schemas.openxmlformats.org/officeDocument/2006/relationships/image" Target="../media/image56.png"/><Relationship Id="rId8" Type="http://schemas.openxmlformats.org/officeDocument/2006/relationships/image" Target="../media/image8.png"/><Relationship Id="rId51" Type="http://schemas.openxmlformats.org/officeDocument/2006/relationships/image" Target="../media/image51.jpeg"/><Relationship Id="rId3" Type="http://schemas.openxmlformats.org/officeDocument/2006/relationships/image" Target="../media/image3.jpe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66.jpeg"/><Relationship Id="rId5" Type="http://schemas.openxmlformats.org/officeDocument/2006/relationships/image" Target="../media/image29.png"/><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7.jpeg"/><Relationship Id="rId7" Type="http://schemas.openxmlformats.org/officeDocument/2006/relationships/image" Target="../media/image69.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68.jpeg"/><Relationship Id="rId10" Type="http://schemas.openxmlformats.org/officeDocument/2006/relationships/image" Target="../media/image48.png"/><Relationship Id="rId4" Type="http://schemas.openxmlformats.org/officeDocument/2006/relationships/image" Target="../media/image9.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1.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jpeg"/><Relationship Id="rId10" Type="http://schemas.openxmlformats.org/officeDocument/2006/relationships/image" Target="../media/image60.png"/><Relationship Id="rId4" Type="http://schemas.openxmlformats.org/officeDocument/2006/relationships/image" Target="../media/image72.jpe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8.png"/><Relationship Id="rId3" Type="http://schemas.openxmlformats.org/officeDocument/2006/relationships/image" Target="../media/image24.jpeg"/><Relationship Id="rId7" Type="http://schemas.openxmlformats.org/officeDocument/2006/relationships/image" Target="../media/image80.png"/><Relationship Id="rId12" Type="http://schemas.openxmlformats.org/officeDocument/2006/relationships/image" Target="../media/image83.png"/><Relationship Id="rId17" Type="http://schemas.openxmlformats.org/officeDocument/2006/relationships/image" Target="../media/image87.png"/><Relationship Id="rId2" Type="http://schemas.openxmlformats.org/officeDocument/2006/relationships/image" Target="../media/image76.png"/><Relationship Id="rId16" Type="http://schemas.openxmlformats.org/officeDocument/2006/relationships/image" Target="../media/image86.png"/><Relationship Id="rId1" Type="http://schemas.openxmlformats.org/officeDocument/2006/relationships/slideLayout" Target="../slideLayouts/slideLayout16.xml"/><Relationship Id="rId6" Type="http://schemas.openxmlformats.org/officeDocument/2006/relationships/image" Target="../media/image79.png"/><Relationship Id="rId11" Type="http://schemas.openxmlformats.org/officeDocument/2006/relationships/image" Target="../media/image82.jpeg"/><Relationship Id="rId5" Type="http://schemas.openxmlformats.org/officeDocument/2006/relationships/image" Target="../media/image78.png"/><Relationship Id="rId15" Type="http://schemas.openxmlformats.org/officeDocument/2006/relationships/image" Target="../media/image85.png"/><Relationship Id="rId10" Type="http://schemas.openxmlformats.org/officeDocument/2006/relationships/image" Target="../media/image35.JPG"/><Relationship Id="rId4" Type="http://schemas.openxmlformats.org/officeDocument/2006/relationships/image" Target="../media/image77.jpeg"/><Relationship Id="rId9" Type="http://schemas.openxmlformats.org/officeDocument/2006/relationships/image" Target="../media/image81.jpeg"/><Relationship Id="rId14" Type="http://schemas.openxmlformats.org/officeDocument/2006/relationships/image" Target="../media/image84.png"/></Relationships>
</file>

<file path=ppt/slides/_rels/slide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jpeg"/><Relationship Id="rId3" Type="http://schemas.openxmlformats.org/officeDocument/2006/relationships/image" Target="../media/image9.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4.jpeg"/><Relationship Id="rId5" Type="http://schemas.openxmlformats.org/officeDocument/2006/relationships/image" Target="../media/image14.jpeg"/><Relationship Id="rId10" Type="http://schemas.openxmlformats.org/officeDocument/2006/relationships/image" Target="../media/image93.jpeg"/><Relationship Id="rId4" Type="http://schemas.openxmlformats.org/officeDocument/2006/relationships/image" Target="../media/image88.png"/><Relationship Id="rId9" Type="http://schemas.openxmlformats.org/officeDocument/2006/relationships/image" Target="../media/image9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6.png"/><Relationship Id="rId3" Type="http://schemas.openxmlformats.org/officeDocument/2006/relationships/image" Target="../media/image97.png"/><Relationship Id="rId7" Type="http://schemas.openxmlformats.org/officeDocument/2006/relationships/image" Target="../media/image9.png"/><Relationship Id="rId12" Type="http://schemas.openxmlformats.org/officeDocument/2006/relationships/image" Target="../media/image100.jpeg"/><Relationship Id="rId2" Type="http://schemas.openxmlformats.org/officeDocument/2006/relationships/notesSlide" Target="../notesSlides/notesSlide6.xml"/><Relationship Id="rId16" Type="http://schemas.openxmlformats.org/officeDocument/2006/relationships/image" Target="../media/image103.jpeg"/><Relationship Id="rId1" Type="http://schemas.openxmlformats.org/officeDocument/2006/relationships/slideLayout" Target="../slideLayouts/slideLayout26.xml"/><Relationship Id="rId6" Type="http://schemas.openxmlformats.org/officeDocument/2006/relationships/image" Target="../media/image57.png"/><Relationship Id="rId11" Type="http://schemas.openxmlformats.org/officeDocument/2006/relationships/image" Target="../media/image39.png"/><Relationship Id="rId5" Type="http://schemas.openxmlformats.org/officeDocument/2006/relationships/image" Target="../media/image8.png"/><Relationship Id="rId15" Type="http://schemas.openxmlformats.org/officeDocument/2006/relationships/image" Target="../media/image102.png"/><Relationship Id="rId10" Type="http://schemas.openxmlformats.org/officeDocument/2006/relationships/image" Target="../media/image38.png"/><Relationship Id="rId4" Type="http://schemas.openxmlformats.org/officeDocument/2006/relationships/image" Target="../media/image98.jpeg"/><Relationship Id="rId9" Type="http://schemas.openxmlformats.org/officeDocument/2006/relationships/image" Target="../media/image99.jpeg"/><Relationship Id="rId14" Type="http://schemas.openxmlformats.org/officeDocument/2006/relationships/image" Target="../media/image101.jpeg"/></Relationships>
</file>

<file path=ppt/slides/_rels/slide8.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4.jpeg"/><Relationship Id="rId7" Type="http://schemas.openxmlformats.org/officeDocument/2006/relationships/image" Target="../media/image47.png"/><Relationship Id="rId2" Type="http://schemas.openxmlformats.org/officeDocument/2006/relationships/image" Target="../media/image6.jpeg"/><Relationship Id="rId1" Type="http://schemas.openxmlformats.org/officeDocument/2006/relationships/slideLayout" Target="../slideLayouts/slideLayout26.xml"/><Relationship Id="rId6" Type="http://schemas.openxmlformats.org/officeDocument/2006/relationships/image" Target="../media/image106.jpeg"/><Relationship Id="rId11" Type="http://schemas.openxmlformats.org/officeDocument/2006/relationships/image" Target="../media/image9.png"/><Relationship Id="rId5" Type="http://schemas.openxmlformats.org/officeDocument/2006/relationships/image" Target="../media/image43.png"/><Relationship Id="rId10" Type="http://schemas.openxmlformats.org/officeDocument/2006/relationships/image" Target="../media/image109.jpeg"/><Relationship Id="rId4" Type="http://schemas.openxmlformats.org/officeDocument/2006/relationships/image" Target="../media/image105.jpeg"/><Relationship Id="rId9" Type="http://schemas.openxmlformats.org/officeDocument/2006/relationships/image" Target="../media/image10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327">
            <a:extLst>
              <a:ext uri="{FF2B5EF4-FFF2-40B4-BE49-F238E27FC236}">
                <a16:creationId xmlns:a16="http://schemas.microsoft.com/office/drawing/2014/main" id="{65D520D3-1C93-49E5-B65B-6606083381FE}"/>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8" name="Rectangle 367">
            <a:extLst>
              <a:ext uri="{FF2B5EF4-FFF2-40B4-BE49-F238E27FC236}">
                <a16:creationId xmlns:a16="http://schemas.microsoft.com/office/drawing/2014/main" id="{2387E524-83AD-4063-97F6-9299E7C1105E}"/>
              </a:ext>
            </a:extLst>
          </p:cNvPr>
          <p:cNvSpPr/>
          <p:nvPr/>
        </p:nvSpPr>
        <p:spPr>
          <a:xfrm>
            <a:off x="880109" y="5224583"/>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t>
            </a:r>
            <a:r>
              <a:rPr lang="en-US" sz="1400" dirty="0"/>
              <a:t>Madeleine Gutierrez</a:t>
            </a:r>
          </a:p>
          <a:p>
            <a:r>
              <a:rPr lang="en-US" sz="1050" b="1" dirty="0">
                <a:solidFill>
                  <a:schemeClr val="bg1"/>
                </a:solidFill>
              </a:rPr>
              <a:t>        </a:t>
            </a:r>
            <a:r>
              <a:rPr lang="en-US" sz="900" b="1" dirty="0">
                <a:solidFill>
                  <a:schemeClr val="bg1"/>
                </a:solidFill>
              </a:rPr>
              <a:t>Industry, Digital Energy &amp; Secure</a:t>
            </a:r>
          </a:p>
          <a:p>
            <a:r>
              <a:rPr lang="en-US" sz="1050" b="1" dirty="0">
                <a:solidFill>
                  <a:schemeClr val="bg1"/>
                </a:solidFill>
              </a:rPr>
              <a:t>        </a:t>
            </a:r>
            <a:r>
              <a:rPr lang="en-US" sz="800" b="1" dirty="0">
                <a:solidFill>
                  <a:schemeClr val="bg1"/>
                </a:solidFill>
              </a:rPr>
              <a:t>Power, MTY, MEX</a:t>
            </a:r>
            <a:endParaRPr lang="en-US" sz="1050" b="1" dirty="0">
              <a:solidFill>
                <a:schemeClr val="bg1"/>
              </a:solidFill>
            </a:endParaRPr>
          </a:p>
          <a:p>
            <a:endParaRPr lang="en-US" sz="1000" dirty="0"/>
          </a:p>
        </p:txBody>
      </p:sp>
      <p:sp>
        <p:nvSpPr>
          <p:cNvPr id="357" name="TextBox 356">
            <a:extLst>
              <a:ext uri="{FF2B5EF4-FFF2-40B4-BE49-F238E27FC236}">
                <a16:creationId xmlns:a16="http://schemas.microsoft.com/office/drawing/2014/main" id="{C7E721D9-1301-4C1A-B4EC-3ECAAB3DB0EF}"/>
              </a:ext>
            </a:extLst>
          </p:cNvPr>
          <p:cNvSpPr txBox="1"/>
          <p:nvPr/>
        </p:nvSpPr>
        <p:spPr>
          <a:xfrm>
            <a:off x="4591537" y="6060482"/>
            <a:ext cx="2368288" cy="612648"/>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flipH="1">
            <a:off x="274023" y="3093613"/>
            <a:ext cx="29773" cy="261066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50825" y="3454334"/>
            <a:ext cx="2118255" cy="669414"/>
          </a:xfrm>
          <a:prstGeom prst="rect">
            <a:avLst/>
          </a:prstGeom>
          <a:noFill/>
        </p:spPr>
        <p:txBody>
          <a:bodyPr wrap="square" rtlCol="0">
            <a:spAutoFit/>
          </a:bodyPr>
          <a:lstStyle/>
          <a:p>
            <a:r>
              <a:rPr lang="en-US" sz="1200" b="1" dirty="0">
                <a:solidFill>
                  <a:schemeClr val="bg1"/>
                </a:solidFill>
              </a:rPr>
              <a:t>Karthik Machiraju</a:t>
            </a:r>
          </a:p>
          <a:p>
            <a:r>
              <a:rPr lang="en-US" sz="950" b="1" dirty="0">
                <a:solidFill>
                  <a:schemeClr val="bg1"/>
                </a:solidFill>
              </a:rPr>
              <a:t>Power Products, Power Systems</a:t>
            </a:r>
          </a:p>
          <a:p>
            <a:r>
              <a:rPr lang="en-US" sz="700" b="1" dirty="0">
                <a:solidFill>
                  <a:schemeClr val="bg1"/>
                </a:solidFill>
              </a:rPr>
              <a:t>Erlanger, KTz</a:t>
            </a:r>
            <a:endParaRPr lang="en-US" sz="800" b="1" dirty="0">
              <a:solidFill>
                <a:schemeClr val="bg1"/>
              </a:solidFill>
            </a:endParaRPr>
          </a:p>
          <a:p>
            <a:r>
              <a:rPr lang="en-US" sz="900" b="1" dirty="0">
                <a:solidFill>
                  <a:schemeClr val="bg1"/>
                </a:solidFill>
              </a:rPr>
              <a:t>PES &amp; MOVE administrator</a:t>
            </a:r>
            <a:r>
              <a:rPr lang="en-US" sz="900" dirty="0">
                <a:solidFill>
                  <a:schemeClr val="bg1"/>
                </a:solidFill>
              </a:rPr>
              <a:t>.</a:t>
            </a:r>
            <a:endParaRPr lang="en-US" sz="900" b="1" dirty="0">
              <a:solidFill>
                <a:schemeClr val="bg1"/>
              </a:solidFill>
            </a:endParaRPr>
          </a:p>
        </p:txBody>
      </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291351" y="5683366"/>
            <a:ext cx="22009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5999011" y="331917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      Alejandra Romero</a:t>
            </a:r>
          </a:p>
          <a:p>
            <a:r>
              <a:rPr lang="en-US" sz="601" dirty="0"/>
              <a:t>       </a:t>
            </a:r>
            <a:r>
              <a:rPr lang="en-US" sz="1001" dirty="0"/>
              <a:t>Sr. Manager, MTY MEX</a:t>
            </a:r>
          </a:p>
          <a:p>
            <a:pPr algn="l"/>
            <a:r>
              <a:rPr lang="en-US" sz="500" dirty="0"/>
              <a:t>                            </a:t>
            </a:r>
            <a:r>
              <a:rPr lang="en-US" sz="1001" b="0" dirty="0"/>
              <a:t>Leader PM</a:t>
            </a:r>
          </a:p>
        </p:txBody>
      </p:sp>
      <p:sp>
        <p:nvSpPr>
          <p:cNvPr id="228" name="TextBox 227">
            <a:extLst>
              <a:ext uri="{FF2B5EF4-FFF2-40B4-BE49-F238E27FC236}">
                <a16:creationId xmlns:a16="http://schemas.microsoft.com/office/drawing/2014/main" id="{F0EAB3C7-BC36-440A-9803-9B16976F417F}"/>
              </a:ext>
            </a:extLst>
          </p:cNvPr>
          <p:cNvSpPr txBox="1"/>
          <p:nvPr/>
        </p:nvSpPr>
        <p:spPr>
          <a:xfrm>
            <a:off x="5156411" y="2779107"/>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91" name="TextBox 290">
            <a:extLst>
              <a:ext uri="{FF2B5EF4-FFF2-40B4-BE49-F238E27FC236}">
                <a16:creationId xmlns:a16="http://schemas.microsoft.com/office/drawing/2014/main" id="{4F7E2B96-A103-443A-BD83-335003294A90}"/>
              </a:ext>
            </a:extLst>
          </p:cNvPr>
          <p:cNvSpPr txBox="1"/>
          <p:nvPr/>
        </p:nvSpPr>
        <p:spPr>
          <a:xfrm>
            <a:off x="4589774" y="6957764"/>
            <a:ext cx="2368297" cy="677108"/>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200" dirty="0"/>
              <a:t>             </a:t>
            </a:r>
          </a:p>
          <a:p>
            <a:pPr algn="l"/>
            <a:r>
              <a:rPr lang="en-US" sz="1400" dirty="0"/>
              <a:t>             Open Position</a:t>
            </a:r>
          </a:p>
          <a:p>
            <a:pPr algn="r"/>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0982704" y="6935272"/>
            <a:ext cx="236829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00" dirty="0"/>
              <a:t>          </a:t>
            </a:r>
            <a:r>
              <a:rPr lang="en-US" sz="1300" dirty="0"/>
              <a:t>Priscilla Rodriguez</a:t>
            </a:r>
          </a:p>
          <a:p>
            <a:pPr algn="l"/>
            <a:r>
              <a:rPr lang="en-US" sz="1000" dirty="0"/>
              <a:t>          Project Manager, MTY MEX</a:t>
            </a:r>
          </a:p>
          <a:p>
            <a:pPr algn="l"/>
            <a:r>
              <a:rPr lang="en-US" sz="1000" dirty="0"/>
              <a:t>          CoS (SBO-REB), QVE</a:t>
            </a:r>
          </a:p>
        </p:txBody>
      </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4169369" y="4135260"/>
            <a:ext cx="9439" cy="31380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a:off x="4169369" y="7277180"/>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p:cNvCxnSpPr>
          <p:nvPr/>
        </p:nvCxnSpPr>
        <p:spPr>
          <a:xfrm>
            <a:off x="4188149" y="5503849"/>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311" idx="2"/>
          </p:cNvCxnSpPr>
          <p:nvPr/>
        </p:nvCxnSpPr>
        <p:spPr>
          <a:xfrm>
            <a:off x="4181992" y="4628253"/>
            <a:ext cx="2289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4175008" y="4133605"/>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7058625" y="4147824"/>
            <a:ext cx="6636" cy="365587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7081107" y="5477776"/>
            <a:ext cx="256032" cy="14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p:cNvCxnSpPr>
          <p:nvPr/>
        </p:nvCxnSpPr>
        <p:spPr>
          <a:xfrm>
            <a:off x="7063626" y="4590979"/>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4166147" y="7280864"/>
            <a:ext cx="246503" cy="499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p:cNvCxnSpPr>
          <p:nvPr/>
        </p:nvCxnSpPr>
        <p:spPr>
          <a:xfrm>
            <a:off x="4170793" y="6355462"/>
            <a:ext cx="228600" cy="26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7041366" y="3978828"/>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CC015C81-DC3E-45BE-A4CB-878E84A2B7E4}"/>
              </a:ext>
            </a:extLst>
          </p:cNvPr>
          <p:cNvGrpSpPr/>
          <p:nvPr/>
        </p:nvGrpSpPr>
        <p:grpSpPr>
          <a:xfrm>
            <a:off x="7433207" y="2492917"/>
            <a:ext cx="8211492" cy="6179680"/>
            <a:chOff x="2459045" y="2540287"/>
            <a:chExt cx="8211492" cy="61796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317014"/>
              <a:ext cx="2450264"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7088679" y="3279414"/>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2459045" y="4284001"/>
              <a:ext cx="5919047" cy="4198630"/>
              <a:chOff x="2413131" y="3927364"/>
              <a:chExt cx="5672532" cy="4051153"/>
            </a:xfrm>
          </p:grpSpPr>
          <p:sp>
            <p:nvSpPr>
              <p:cNvPr id="416" name="TextBox 415">
                <a:extLst>
                  <a:ext uri="{FF2B5EF4-FFF2-40B4-BE49-F238E27FC236}">
                    <a16:creationId xmlns:a16="http://schemas.microsoft.com/office/drawing/2014/main" id="{6C9CC0CD-FFF9-46E9-A64D-C4CDE3327C06}"/>
                  </a:ext>
                </a:extLst>
              </p:cNvPr>
              <p:cNvSpPr txBox="1"/>
              <p:nvPr/>
            </p:nvSpPr>
            <p:spPr>
              <a:xfrm>
                <a:off x="5814793" y="3996431"/>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5818103" y="7360921"/>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553454" y="3927364"/>
                <a:ext cx="639710" cy="758760"/>
              </a:xfrm>
              <a:prstGeom prst="ellipse">
                <a:avLst/>
              </a:prstGeom>
              <a:ln w="12700" cap="rnd">
                <a:solidFill>
                  <a:schemeClr val="accent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2413131" y="565349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505402" y="4165369"/>
              <a:ext cx="18962" cy="40268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514899" y="6425444"/>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a:endCxn id="431" idx="2"/>
            </p:cNvCxnSpPr>
            <p:nvPr/>
          </p:nvCxnSpPr>
          <p:spPr>
            <a:xfrm>
              <a:off x="5502507" y="5505464"/>
              <a:ext cx="23053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a:endCxn id="391" idx="2"/>
            </p:cNvCxnSpPr>
            <p:nvPr/>
          </p:nvCxnSpPr>
          <p:spPr>
            <a:xfrm>
              <a:off x="5511752" y="4670133"/>
              <a:ext cx="224093" cy="706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511543" y="7277963"/>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p:cNvCxnSpPr>
            <p:nvPr/>
          </p:nvCxnSpPr>
          <p:spPr>
            <a:xfrm>
              <a:off x="5533867" y="8191719"/>
              <a:ext cx="24932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a:off x="5511543" y="4173784"/>
              <a:ext cx="3101157" cy="1551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32" y="3998587"/>
              <a:ext cx="18343" cy="47213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a:endCxn id="398" idx="0"/>
            </p:cNvCxnSpPr>
            <p:nvPr/>
          </p:nvCxnSpPr>
          <p:spPr>
            <a:xfrm>
              <a:off x="8634663" y="3175034"/>
              <a:ext cx="0" cy="1419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383" name="TextBox 382">
            <a:extLst>
              <a:ext uri="{FF2B5EF4-FFF2-40B4-BE49-F238E27FC236}">
                <a16:creationId xmlns:a16="http://schemas.microsoft.com/office/drawing/2014/main" id="{9FDE850D-4AA9-4A40-A5C8-124E07691B97}"/>
              </a:ext>
            </a:extLst>
          </p:cNvPr>
          <p:cNvSpPr txBox="1"/>
          <p:nvPr/>
        </p:nvSpPr>
        <p:spPr>
          <a:xfrm>
            <a:off x="14181874" y="6929443"/>
            <a:ext cx="2368296" cy="615938"/>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Open position</a:t>
            </a:r>
            <a:endParaRPr lang="en-US" sz="1200" b="1" dirty="0">
              <a:solidFill>
                <a:schemeClr val="bg1"/>
              </a:solidFill>
            </a:endParaRPr>
          </a:p>
          <a:p>
            <a:pPr algn="ctr"/>
            <a:r>
              <a:rPr lang="en-US" sz="1001" b="1" dirty="0">
                <a:solidFill>
                  <a:schemeClr val="bg1"/>
                </a:solidFill>
              </a:rPr>
              <a:t>           Purchasing Projects-Intern </a:t>
            </a:r>
          </a:p>
          <a:p>
            <a:r>
              <a:rPr lang="en-US" sz="1001" b="1" dirty="0">
                <a:solidFill>
                  <a:schemeClr val="bg1"/>
                </a:solidFill>
              </a:rPr>
              <a:t>             MTY,MEX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14181874" y="7817098"/>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Open Position</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a:t>
            </a:r>
          </a:p>
          <a:p>
            <a:r>
              <a:rPr lang="en-US" sz="1000" b="1" dirty="0">
                <a:solidFill>
                  <a:schemeClr val="bg1"/>
                </a:solidFill>
              </a:rPr>
              <a:t>             MTY,MEX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13611652" y="6312831"/>
            <a:ext cx="344306" cy="59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7E3F22DE-C697-4298-89FF-0B0ED48A39B1}"/>
              </a:ext>
            </a:extLst>
          </p:cNvPr>
          <p:cNvGrpSpPr/>
          <p:nvPr/>
        </p:nvGrpSpPr>
        <p:grpSpPr>
          <a:xfrm>
            <a:off x="23425787" y="264653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sp>
        <p:nvSpPr>
          <p:cNvPr id="536" name="Rectangle 535">
            <a:extLst>
              <a:ext uri="{FF2B5EF4-FFF2-40B4-BE49-F238E27FC236}">
                <a16:creationId xmlns:a16="http://schemas.microsoft.com/office/drawing/2014/main" id="{03B733C5-0208-45A1-A1C4-DFE11B06B559}"/>
              </a:ext>
            </a:extLst>
          </p:cNvPr>
          <p:cNvSpPr/>
          <p:nvPr/>
        </p:nvSpPr>
        <p:spPr>
          <a:xfrm>
            <a:off x="18629643" y="4163105"/>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553980" y="3689075"/>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553980" y="3694089"/>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8" name="TextBox 747">
            <a:extLst>
              <a:ext uri="{FF2B5EF4-FFF2-40B4-BE49-F238E27FC236}">
                <a16:creationId xmlns:a16="http://schemas.microsoft.com/office/drawing/2014/main" id="{6DC57903-2F4E-4B31-8164-DB803169CDC8}"/>
              </a:ext>
            </a:extLst>
          </p:cNvPr>
          <p:cNvSpPr txBox="1"/>
          <p:nvPr/>
        </p:nvSpPr>
        <p:spPr>
          <a:xfrm>
            <a:off x="17942041" y="5864137"/>
            <a:ext cx="2313431" cy="739048"/>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    Ana Paula Aguilar</a:t>
            </a:r>
          </a:p>
          <a:p>
            <a:r>
              <a:rPr lang="en-US" sz="1001" b="1" dirty="0">
                <a:solidFill>
                  <a:schemeClr val="bg1"/>
                </a:solidFill>
              </a:rPr>
              <a:t>              Procurement Intern, </a:t>
            </a:r>
          </a:p>
          <a:p>
            <a:r>
              <a:rPr lang="en-US" sz="1001" b="1" dirty="0">
                <a:solidFill>
                  <a:schemeClr val="bg1"/>
                </a:solidFill>
              </a:rPr>
              <a:t>              MTY, MEX</a:t>
            </a:r>
          </a:p>
          <a:p>
            <a:pPr algn="ctr"/>
            <a:r>
              <a:rPr lang="en-US" sz="700" b="1" dirty="0">
                <a:solidFill>
                  <a:schemeClr val="bg1"/>
                </a:solidFill>
              </a:rPr>
              <a:t>          </a:t>
            </a:r>
            <a:r>
              <a:rPr lang="en-US" sz="1001" b="1" dirty="0">
                <a:solidFill>
                  <a:schemeClr val="bg1"/>
                </a:solidFill>
              </a:rPr>
              <a:t>Web</a:t>
            </a:r>
            <a:r>
              <a:rPr lang="en-US" sz="1001" dirty="0">
                <a:solidFill>
                  <a:schemeClr val="bg1"/>
                </a:solidFill>
              </a:rPr>
              <a:t> </a:t>
            </a:r>
            <a:r>
              <a:rPr lang="en-US" sz="1001" b="1" dirty="0">
                <a:solidFill>
                  <a:schemeClr val="bg1"/>
                </a:solidFill>
              </a:rPr>
              <a:t>Apps</a:t>
            </a:r>
            <a:r>
              <a:rPr lang="en-US" sz="1001" dirty="0">
                <a:solidFill>
                  <a:schemeClr val="bg1"/>
                </a:solidFill>
              </a:rPr>
              <a:t> </a:t>
            </a:r>
            <a:r>
              <a:rPr lang="en-US" sz="1001" b="1" dirty="0">
                <a:solidFill>
                  <a:schemeClr val="bg1"/>
                </a:solidFill>
              </a:rPr>
              <a:t>Development</a:t>
            </a:r>
          </a:p>
        </p:txBody>
      </p:sp>
      <p:sp>
        <p:nvSpPr>
          <p:cNvPr id="379" name="TextBox 378">
            <a:extLst>
              <a:ext uri="{FF2B5EF4-FFF2-40B4-BE49-F238E27FC236}">
                <a16:creationId xmlns:a16="http://schemas.microsoft.com/office/drawing/2014/main" id="{1162812C-368A-433B-A3E6-6A8614E64614}"/>
              </a:ext>
            </a:extLst>
          </p:cNvPr>
          <p:cNvSpPr txBox="1"/>
          <p:nvPr/>
        </p:nvSpPr>
        <p:spPr>
          <a:xfrm>
            <a:off x="20672637" y="5837216"/>
            <a:ext cx="2313431" cy="738664"/>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s-419" sz="1400" b="1" dirty="0">
                <a:solidFill>
                  <a:schemeClr val="bg1"/>
                </a:solidFill>
              </a:rPr>
              <a:t>Open</a:t>
            </a:r>
          </a:p>
          <a:p>
            <a:pPr algn="ctr"/>
            <a:r>
              <a:rPr lang="es-419" sz="1400" b="1" dirty="0">
                <a:solidFill>
                  <a:schemeClr val="bg1"/>
                </a:solidFill>
              </a:rPr>
              <a:t>Position</a:t>
            </a:r>
          </a:p>
          <a:p>
            <a:pPr algn="ctr"/>
            <a:endParaRPr lang="en-US" sz="1400" b="1" dirty="0">
              <a:solidFill>
                <a:schemeClr val="bg1"/>
              </a:solidFill>
            </a:endParaRPr>
          </a:p>
        </p:txBody>
      </p:sp>
      <p:grpSp>
        <p:nvGrpSpPr>
          <p:cNvPr id="432" name="Group 431">
            <a:extLst>
              <a:ext uri="{FF2B5EF4-FFF2-40B4-BE49-F238E27FC236}">
                <a16:creationId xmlns:a16="http://schemas.microsoft.com/office/drawing/2014/main" id="{E1477A47-60F9-453A-A7A5-4C632743ADA4}"/>
              </a:ext>
            </a:extLst>
          </p:cNvPr>
          <p:cNvGrpSpPr/>
          <p:nvPr/>
        </p:nvGrpSpPr>
        <p:grpSpPr>
          <a:xfrm>
            <a:off x="20358868" y="4785202"/>
            <a:ext cx="187482" cy="1417320"/>
            <a:chOff x="28761426" y="5003962"/>
            <a:chExt cx="187482" cy="1417320"/>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141732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p:cNvCxnSpPr>
            <p:nvPr/>
          </p:nvCxnSpPr>
          <p:spPr>
            <a:xfrm>
              <a:off x="28777919" y="5466388"/>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p:cNvCxnSpPr>
            <p:nvPr/>
          </p:nvCxnSpPr>
          <p:spPr>
            <a:xfrm>
              <a:off x="28777919" y="6421282"/>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534024" y="4785202"/>
            <a:ext cx="258279" cy="1417320"/>
            <a:chOff x="28476878" y="5045254"/>
            <a:chExt cx="258279" cy="1417320"/>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6878" y="5045254"/>
              <a:ext cx="0" cy="141732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p:cNvCxnSpPr>
            <p:nvPr/>
          </p:nvCxnSpPr>
          <p:spPr>
            <a:xfrm>
              <a:off x="28489548" y="6462574"/>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569914" y="4785203"/>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13" name="TextBox 512">
            <a:extLst>
              <a:ext uri="{FF2B5EF4-FFF2-40B4-BE49-F238E27FC236}">
                <a16:creationId xmlns:a16="http://schemas.microsoft.com/office/drawing/2014/main" id="{41A4D97D-98EE-496A-A01D-4A7D98869500}"/>
              </a:ext>
            </a:extLst>
          </p:cNvPr>
          <p:cNvSpPr txBox="1"/>
          <p:nvPr/>
        </p:nvSpPr>
        <p:spPr>
          <a:xfrm>
            <a:off x="20691012" y="4956548"/>
            <a:ext cx="2313431" cy="63094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Ibrahim Hernandez</a:t>
            </a:r>
          </a:p>
          <a:p>
            <a:r>
              <a:rPr lang="en-US" sz="1200" b="1" dirty="0">
                <a:solidFill>
                  <a:schemeClr val="bg1"/>
                </a:solidFill>
              </a:rPr>
              <a:t>            </a:t>
            </a:r>
            <a:r>
              <a:rPr lang="en-US" sz="1001" b="1" dirty="0">
                <a:solidFill>
                  <a:schemeClr val="bg1"/>
                </a:solidFill>
              </a:rPr>
              <a:t>IT Business Partner, MTY, </a:t>
            </a:r>
          </a:p>
          <a:p>
            <a:r>
              <a:rPr lang="en-US" sz="900" b="1" dirty="0">
                <a:solidFill>
                  <a:schemeClr val="bg1"/>
                </a:solidFill>
              </a:rPr>
              <a:t>                IT Coordination / Web Apps </a:t>
            </a:r>
          </a:p>
        </p:txBody>
      </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560710" y="4460430"/>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6" name="Rectangle 305">
            <a:extLst>
              <a:ext uri="{FF2B5EF4-FFF2-40B4-BE49-F238E27FC236}">
                <a16:creationId xmlns:a16="http://schemas.microsoft.com/office/drawing/2014/main" id="{C6785951-3013-4756-8C4F-4C15C760B55E}"/>
              </a:ext>
            </a:extLst>
          </p:cNvPr>
          <p:cNvSpPr/>
          <p:nvPr/>
        </p:nvSpPr>
        <p:spPr>
          <a:xfrm>
            <a:off x="27879080" y="419455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5843272" y="3693802"/>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a:endCxn id="306" idx="0"/>
          </p:cNvCxnSpPr>
          <p:nvPr/>
        </p:nvCxnSpPr>
        <p:spPr>
          <a:xfrm>
            <a:off x="29284617" y="3724673"/>
            <a:ext cx="1700" cy="46988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FFB73D6A-3F00-4A48-8272-CF8B3671B1C6}"/>
              </a:ext>
            </a:extLst>
          </p:cNvPr>
          <p:cNvSpPr txBox="1"/>
          <p:nvPr/>
        </p:nvSpPr>
        <p:spPr>
          <a:xfrm>
            <a:off x="29189706" y="5715521"/>
            <a:ext cx="2368296" cy="58477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 Diana de la Cruz</a:t>
            </a:r>
          </a:p>
          <a:p>
            <a:pPr algn="l"/>
            <a:r>
              <a:rPr lang="en-US" dirty="0"/>
              <a:t>                 </a:t>
            </a:r>
            <a:r>
              <a:rPr lang="en-US" sz="1100" dirty="0"/>
              <a:t>PS MTY, MEX </a:t>
            </a:r>
          </a:p>
          <a:p>
            <a:pPr algn="l"/>
            <a:r>
              <a:rPr lang="en-US" sz="800" dirty="0"/>
              <a:t>                 </a:t>
            </a:r>
            <a:r>
              <a:rPr lang="en-US" dirty="0"/>
              <a:t>Purchasing Project Specialist </a:t>
            </a:r>
            <a:r>
              <a:rPr lang="en-US" sz="800" dirty="0"/>
              <a:t>             </a:t>
            </a:r>
          </a:p>
        </p:txBody>
      </p:sp>
      <p:sp>
        <p:nvSpPr>
          <p:cNvPr id="300" name="TextBox 299">
            <a:extLst>
              <a:ext uri="{FF2B5EF4-FFF2-40B4-BE49-F238E27FC236}">
                <a16:creationId xmlns:a16="http://schemas.microsoft.com/office/drawing/2014/main" id="{CBC07888-0BD8-4692-BCB1-10F9437A58EB}"/>
              </a:ext>
            </a:extLst>
          </p:cNvPr>
          <p:cNvSpPr txBox="1"/>
          <p:nvPr/>
        </p:nvSpPr>
        <p:spPr>
          <a:xfrm>
            <a:off x="26374561" y="4870836"/>
            <a:ext cx="2368297" cy="6078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t>              Raul Raygoza</a:t>
            </a:r>
            <a:endParaRPr lang="en-US" sz="100" dirty="0"/>
          </a:p>
          <a:p>
            <a:pPr algn="l"/>
            <a:r>
              <a:rPr lang="en-US" sz="100" dirty="0"/>
              <a:t>                                                                                                                                                                      </a:t>
            </a:r>
            <a:r>
              <a:rPr lang="en-US" sz="600" dirty="0"/>
              <a:t>MTY, MEX       </a:t>
            </a:r>
            <a:endParaRPr lang="en-US" sz="700" dirty="0"/>
          </a:p>
          <a:p>
            <a:pPr algn="l"/>
            <a:r>
              <a:rPr lang="en-US" sz="700" b="0" dirty="0"/>
              <a:t>                    </a:t>
            </a:r>
            <a:r>
              <a:rPr lang="en-US" sz="800" dirty="0"/>
              <a:t>Idea Evolution (Power  Systems</a:t>
            </a:r>
          </a:p>
          <a:p>
            <a:pPr algn="l"/>
            <a:r>
              <a:rPr lang="en-US" sz="800" dirty="0"/>
              <a:t>                and Home &amp; Distribution)</a:t>
            </a:r>
            <a:endParaRPr lang="en-US" sz="700" dirty="0"/>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8"/>
          <a:stretch>
            <a:fillRect/>
          </a:stretch>
        </p:blipFill>
        <p:spPr>
          <a:xfrm>
            <a:off x="26252959" y="4764899"/>
            <a:ext cx="667512" cy="786382"/>
          </a:xfrm>
          <a:prstGeom prst="ellipse">
            <a:avLst/>
          </a:prstGeom>
          <a:ln w="12700" cap="rnd">
            <a:solidFill>
              <a:schemeClr val="bg1"/>
            </a:solidFill>
            <a:prstDash val="solid"/>
          </a:ln>
          <a:effectLst/>
        </p:spPr>
      </p:pic>
      <p:sp>
        <p:nvSpPr>
          <p:cNvPr id="396" name="TextBox 395">
            <a:extLst>
              <a:ext uri="{FF2B5EF4-FFF2-40B4-BE49-F238E27FC236}">
                <a16:creationId xmlns:a16="http://schemas.microsoft.com/office/drawing/2014/main" id="{A2D3942C-3C50-4F1D-864F-BF9EEB70EE27}"/>
              </a:ext>
            </a:extLst>
          </p:cNvPr>
          <p:cNvSpPr txBox="1"/>
          <p:nvPr/>
        </p:nvSpPr>
        <p:spPr>
          <a:xfrm>
            <a:off x="29189706" y="4852147"/>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Teresa Cortes</a:t>
            </a:r>
          </a:p>
          <a:p>
            <a:r>
              <a:rPr lang="en-US" sz="1200" b="1" dirty="0">
                <a:solidFill>
                  <a:schemeClr val="bg1"/>
                </a:solidFill>
              </a:rPr>
              <a:t>             </a:t>
            </a:r>
            <a:r>
              <a:rPr lang="en-US" sz="1100" b="1" dirty="0">
                <a:solidFill>
                  <a:schemeClr val="bg1"/>
                </a:solidFill>
              </a:rPr>
              <a:t>PS,MTY,MEX</a:t>
            </a:r>
          </a:p>
          <a:p>
            <a:r>
              <a:rPr lang="en-US" sz="1000" b="1" dirty="0">
                <a:solidFill>
                  <a:schemeClr val="bg1"/>
                </a:solidFill>
              </a:rPr>
              <a:t>               </a:t>
            </a:r>
            <a:r>
              <a:rPr lang="en-US" sz="900" b="1" dirty="0">
                <a:solidFill>
                  <a:schemeClr val="bg1"/>
                </a:solidFill>
              </a:rPr>
              <a:t>Purchasing Project Specialist</a:t>
            </a:r>
            <a:endParaRPr lang="en-US" sz="1100" b="1" dirty="0">
              <a:solidFill>
                <a:schemeClr val="bg1"/>
              </a:solidFill>
            </a:endParaRPr>
          </a:p>
        </p:txBody>
      </p:sp>
      <p:sp>
        <p:nvSpPr>
          <p:cNvPr id="384" name="TextBox 383">
            <a:extLst>
              <a:ext uri="{FF2B5EF4-FFF2-40B4-BE49-F238E27FC236}">
                <a16:creationId xmlns:a16="http://schemas.microsoft.com/office/drawing/2014/main" id="{3472834E-02EA-41B0-8152-46CD5E6A0986}"/>
              </a:ext>
            </a:extLst>
          </p:cNvPr>
          <p:cNvSpPr txBox="1"/>
          <p:nvPr/>
        </p:nvSpPr>
        <p:spPr>
          <a:xfrm>
            <a:off x="26361689" y="5759384"/>
            <a:ext cx="2368296" cy="623248"/>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t>             Veronica </a:t>
            </a:r>
            <a:r>
              <a:rPr lang="en-US" dirty="0" err="1"/>
              <a:t>Vielma</a:t>
            </a:r>
            <a:endParaRPr lang="en-US" dirty="0"/>
          </a:p>
          <a:p>
            <a:r>
              <a:rPr lang="en-US" dirty="0"/>
              <a:t>             PS, MTY, MEX </a:t>
            </a:r>
          </a:p>
          <a:p>
            <a:r>
              <a:rPr lang="en-US" sz="1050" dirty="0"/>
              <a:t>              </a:t>
            </a:r>
            <a:r>
              <a:rPr lang="en-US" sz="900" dirty="0"/>
              <a:t>Purchasing Project Specialist</a:t>
            </a:r>
            <a:endParaRPr lang="en-US" dirty="0"/>
          </a:p>
        </p:txBody>
      </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flipV="1">
            <a:off x="26061737" y="4676106"/>
            <a:ext cx="3220257" cy="128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044585" y="4688976"/>
            <a:ext cx="10731" cy="221006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063810" y="515322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13736" y="4691442"/>
            <a:ext cx="0" cy="320040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9"/>
          <a:srcRect l="10563" t="32169" r="79236" b="45103"/>
          <a:stretch/>
        </p:blipFill>
        <p:spPr>
          <a:xfrm>
            <a:off x="29067321" y="4800013"/>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049074" y="601796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8827470" y="6032347"/>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0" name="Group 179">
            <a:extLst>
              <a:ext uri="{FF2B5EF4-FFF2-40B4-BE49-F238E27FC236}">
                <a16:creationId xmlns:a16="http://schemas.microsoft.com/office/drawing/2014/main" id="{89557B46-FCEA-41B9-AF94-96CB285BAAB7}"/>
              </a:ext>
            </a:extLst>
          </p:cNvPr>
          <p:cNvGrpSpPr/>
          <p:nvPr/>
        </p:nvGrpSpPr>
        <p:grpSpPr>
          <a:xfrm>
            <a:off x="23086633" y="3366055"/>
            <a:ext cx="2858303" cy="4409575"/>
            <a:chOff x="23498113" y="3335575"/>
            <a:chExt cx="2858303" cy="4409575"/>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3" y="4660962"/>
              <a:ext cx="18225" cy="30841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04780" y="6042873"/>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517206" y="6868564"/>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5081FFA0-1F4A-4C3F-B9F5-90A39D272CEA}"/>
              </a:ext>
            </a:extLst>
          </p:cNvPr>
          <p:cNvGrpSpPr/>
          <p:nvPr/>
        </p:nvGrpSpPr>
        <p:grpSpPr>
          <a:xfrm>
            <a:off x="19207400" y="8847241"/>
            <a:ext cx="8825574" cy="4444000"/>
            <a:chOff x="19527722" y="8469388"/>
            <a:chExt cx="8825574" cy="4444000"/>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42421" y="1135648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938415" y="12192622"/>
              <a:ext cx="2368296" cy="6465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Adrian Reyes</a:t>
              </a:r>
              <a:endParaRPr lang="en-US" sz="1200" b="1" dirty="0">
                <a:solidFill>
                  <a:schemeClr val="bg1"/>
                </a:solidFill>
              </a:endParaRP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62910" y="9609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041774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9" idx="2"/>
            </p:cNvCxnSpPr>
            <p:nvPr/>
          </p:nvCxnSpPr>
          <p:spPr>
            <a:xfrm>
              <a:off x="19527722" y="12513417"/>
              <a:ext cx="246740" cy="464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862910" y="1129296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862910" y="121827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85000" y="961954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22946226" y="8469388"/>
              <a:ext cx="2368296" cy="6465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r>
                <a:rPr lang="en-US" sz="100" b="1" dirty="0">
                  <a:solidFill>
                    <a:schemeClr val="bg1"/>
                  </a:solidFill>
                </a:rPr>
                <a:t>                  </a:t>
              </a:r>
            </a:p>
            <a:p>
              <a:r>
                <a:rPr lang="en-US" sz="100" b="1" dirty="0">
                  <a:solidFill>
                    <a:schemeClr val="bg1"/>
                  </a:solidFill>
                </a:rPr>
                <a:t>                                                                                                                                      </a:t>
              </a:r>
              <a:r>
                <a:rPr lang="en-US" sz="1001" b="1" dirty="0">
                  <a:solidFill>
                    <a:schemeClr val="bg1"/>
                  </a:solidFill>
                </a:rPr>
                <a:t>Supplier Quality Manager</a:t>
              </a:r>
              <a:r>
                <a:rPr lang="en-US" sz="100" dirty="0">
                  <a:solidFill>
                    <a:schemeClr val="bg1"/>
                  </a:solidFill>
                </a:rPr>
                <a:t>                     </a:t>
              </a:r>
            </a:p>
            <a:p>
              <a:r>
                <a:rPr lang="en-US" sz="100"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9610953"/>
              <a:ext cx="2368296"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s-419" sz="1200" b="1" dirty="0">
                  <a:solidFill>
                    <a:schemeClr val="bg1"/>
                  </a:solidFill>
                </a:rPr>
                <a:t>Open</a:t>
              </a:r>
            </a:p>
            <a:p>
              <a:pPr algn="ctr"/>
              <a:r>
                <a:rPr lang="es-419" sz="1200" b="1" dirty="0">
                  <a:solidFill>
                    <a:schemeClr val="bg1"/>
                  </a:solidFill>
                </a:rPr>
                <a:t>Position</a:t>
              </a:r>
            </a:p>
            <a:p>
              <a:pPr algn="ctr"/>
              <a:endParaRPr lang="es-419" sz="1200" b="1" dirty="0">
                <a:solidFill>
                  <a:schemeClr val="bg1"/>
                </a:solidFill>
              </a:endParaRPr>
            </a:p>
          </p:txBody>
        </p:sp>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22755660" y="10334411"/>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2721302" y="11245881"/>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2721302" y="12127004"/>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25838727" y="9567191"/>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44740" y="1047357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767383" y="1042117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981495" y="1131903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526390" y="12520005"/>
              <a:ext cx="210823" cy="18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22738229" y="9544635"/>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19764672" y="11287961"/>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85000" y="10512371"/>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17" cstate="email">
              <a:extLst>
                <a:ext uri="{28A0092B-C50C-407E-A947-70E740481C1C}">
                  <a14:useLocalDpi xmlns:a14="http://schemas.microsoft.com/office/drawing/2010/main" val="0"/>
                </a:ext>
              </a:extLst>
            </a:blip>
            <a:srcRect b="26914"/>
            <a:stretch/>
          </p:blipFill>
          <p:spPr>
            <a:xfrm>
              <a:off x="25844743" y="10428388"/>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9"/>
            <a:srcRect l="10563" t="32169" r="79236" b="45103"/>
            <a:stretch/>
          </p:blipFill>
          <p:spPr>
            <a:xfrm>
              <a:off x="25846640" y="11252978"/>
              <a:ext cx="667512" cy="786384"/>
            </a:xfrm>
            <a:prstGeom prst="ellipse">
              <a:avLst/>
            </a:prstGeom>
            <a:ln>
              <a:solidFill>
                <a:schemeClr val="accent2">
                  <a:lumMod val="20000"/>
                  <a:lumOff val="80000"/>
                </a:schemeClr>
              </a:solidFill>
            </a:ln>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526390" y="11639073"/>
              <a:ext cx="21082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50225" y="9960383"/>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46552" y="10815870"/>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24762" y="99529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075864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576734" y="11666461"/>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4086727" y="9150000"/>
              <a:ext cx="0" cy="3026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993909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41726" y="1082744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27722" y="1168763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347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1286" y="5209670"/>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34548" y="6879879"/>
            <a:ext cx="232773" cy="22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03953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1834809"/>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0990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183740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1050" b="1" dirty="0">
                <a:solidFill>
                  <a:schemeClr val="bg1"/>
                </a:solidFill>
              </a:rPr>
              <a:t>Sr Prj </a:t>
            </a:r>
            <a:r>
              <a:rPr lang="en-US" sz="1000" b="1" dirty="0">
                <a:solidFill>
                  <a:schemeClr val="bg1"/>
                </a:solidFill>
              </a:rPr>
              <a:t>Elec-Mech,Rev,Eng</a:t>
            </a:r>
            <a:r>
              <a:rPr lang="en-US" sz="800" b="1" dirty="0">
                <a:solidFill>
                  <a:schemeClr val="bg1"/>
                </a:solidFill>
              </a:rPr>
              <a:t>  </a:t>
            </a:r>
            <a:endParaRPr lang="en-US" sz="600" b="1" dirty="0">
              <a:solidFill>
                <a:schemeClr val="bg1"/>
              </a:solidFill>
            </a:endParaRPr>
          </a:p>
          <a:p>
            <a:r>
              <a:rPr lang="en-US" sz="600" b="1" dirty="0">
                <a:solidFill>
                  <a:schemeClr val="bg1"/>
                </a:solidFill>
              </a:rPr>
              <a:t>                         </a:t>
            </a:r>
            <a:r>
              <a:rPr lang="en-US" sz="800" b="1" dirty="0">
                <a:solidFill>
                  <a:schemeClr val="bg1"/>
                </a:solidFill>
              </a:rPr>
              <a:t>MTY, MEX</a:t>
            </a:r>
            <a:endParaRPr lang="en-US" sz="700" dirty="0">
              <a:solidFill>
                <a:schemeClr val="bg1"/>
              </a:solidFill>
            </a:endParaRPr>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09159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800" b="1" dirty="0">
                <a:solidFill>
                  <a:schemeClr val="bg1"/>
                </a:solidFill>
              </a:rPr>
              <a:t>                  </a:t>
            </a:r>
            <a:r>
              <a:rPr lang="en-US" sz="900" b="1" dirty="0">
                <a:solidFill>
                  <a:schemeClr val="bg1"/>
                </a:solidFill>
              </a:rPr>
              <a:t>Elec-Mech Sr Eng. ,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19" cstate="email">
            <a:extLst>
              <a:ext uri="{28A0092B-C50C-407E-A947-70E740481C1C}">
                <a14:useLocalDpi xmlns:a14="http://schemas.microsoft.com/office/drawing/2010/main" val="0"/>
              </a:ext>
            </a:extLst>
          </a:blip>
          <a:stretch>
            <a:fillRect/>
          </a:stretch>
        </p:blipFill>
        <p:spPr>
          <a:xfrm>
            <a:off x="8412897" y="1176698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20" cstate="email">
            <a:extLst>
              <a:ext uri="{28A0092B-C50C-407E-A947-70E740481C1C}">
                <a14:useLocalDpi xmlns:a14="http://schemas.microsoft.com/office/drawing/2010/main" val="0"/>
              </a:ext>
            </a:extLst>
          </a:blip>
          <a:stretch>
            <a:fillRect/>
          </a:stretch>
        </p:blipFill>
        <p:spPr>
          <a:xfrm>
            <a:off x="2321264" y="1003167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21" cstate="email">
            <a:extLst>
              <a:ext uri="{28A0092B-C50C-407E-A947-70E740481C1C}">
                <a14:useLocalDpi xmlns:a14="http://schemas.microsoft.com/office/drawing/2010/main" val="0"/>
              </a:ext>
            </a:extLst>
          </a:blip>
          <a:stretch>
            <a:fillRect/>
          </a:stretch>
        </p:blipFill>
        <p:spPr>
          <a:xfrm>
            <a:off x="11351689" y="1176617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11364945" y="10912551"/>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2141" y="12785231"/>
            <a:ext cx="2368296" cy="58503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2471139" y="109754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275579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p>
          <a:p>
            <a:r>
              <a:rPr lang="en-US" sz="900" b="1" dirty="0">
                <a:solidFill>
                  <a:schemeClr val="bg1"/>
                </a:solidFill>
              </a:rPr>
              <a:t>                 </a:t>
            </a:r>
            <a:r>
              <a:rPr lang="en-US" sz="1000" b="1" dirty="0">
                <a:solidFill>
                  <a:schemeClr val="bg1"/>
                </a:solidFill>
              </a:rPr>
              <a:t>Electronics, Sr Prj Engr,</a:t>
            </a:r>
            <a:r>
              <a:rPr lang="en-US" sz="700" b="1" dirty="0">
                <a:solidFill>
                  <a:schemeClr val="bg1"/>
                </a:solidFill>
              </a:rPr>
              <a:t> PIIT </a:t>
            </a:r>
            <a:endParaRPr lang="en-US" sz="100" b="1" dirty="0">
              <a:solidFill>
                <a:schemeClr val="bg1"/>
              </a:solidFill>
            </a:endParaRPr>
          </a:p>
          <a:p>
            <a:r>
              <a:rPr lang="en-US" sz="100" b="1" dirty="0">
                <a:solidFill>
                  <a:schemeClr val="bg1"/>
                </a:solidFill>
              </a:rPr>
              <a:t>                                                                                                                                                                          </a:t>
            </a:r>
            <a:r>
              <a:rPr lang="en-US" sz="800" b="1" dirty="0">
                <a:solidFill>
                  <a:schemeClr val="bg1"/>
                </a:solidFill>
              </a:rPr>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102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27427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Mariel Puente </a:t>
            </a:r>
            <a:endParaRPr lang="en-US" sz="100" b="1" dirty="0">
              <a:solidFill>
                <a:schemeClr val="bg1"/>
              </a:solidFill>
            </a:endParaRPr>
          </a:p>
          <a:p>
            <a:r>
              <a:rPr lang="en-US" sz="100" b="1" dirty="0">
                <a:solidFill>
                  <a:schemeClr val="bg1"/>
                </a:solidFill>
              </a:rPr>
              <a:t>                                                                                                                                                                   </a:t>
            </a:r>
            <a:r>
              <a:rPr lang="en-US" sz="900" b="1" dirty="0">
                <a:solidFill>
                  <a:schemeClr val="bg1"/>
                </a:solidFill>
              </a:rPr>
              <a:t>Sr Designer, Elec-Mech, Rev, </a:t>
            </a:r>
            <a:r>
              <a:rPr lang="en-US" sz="100" b="1" dirty="0">
                <a:solidFill>
                  <a:schemeClr val="bg1"/>
                </a:solidFill>
              </a:rPr>
              <a:t>                         </a:t>
            </a:r>
          </a:p>
          <a:p>
            <a:r>
              <a:rPr lang="en-US" sz="100" b="1" dirty="0">
                <a:solidFill>
                  <a:schemeClr val="bg1"/>
                </a:solidFill>
              </a:rPr>
              <a:t>                                                                                                                                                                       </a:t>
            </a:r>
            <a:r>
              <a:rPr lang="en-US" sz="900" b="1" dirty="0">
                <a:solidFill>
                  <a:schemeClr val="bg1"/>
                </a:solidFill>
              </a:rPr>
              <a:t>Eng. Geomagic, MTY, MEX</a:t>
            </a:r>
            <a:endParaRPr lang="en-US" sz="1200" b="1"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07531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185753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800" b="1" dirty="0">
                <a:solidFill>
                  <a:schemeClr val="bg1"/>
                </a:solidFill>
              </a:rPr>
              <a:t>                 Mechanical Eng. PIIT MTY,MEX</a:t>
            </a:r>
            <a:endParaRPr lang="en-US" sz="1001" b="1" dirty="0">
              <a:solidFill>
                <a:schemeClr val="bg1"/>
              </a:solidFill>
            </a:endParaRPr>
          </a:p>
          <a:p>
            <a:r>
              <a:rPr lang="en-US" sz="700" b="1" dirty="0">
                <a:solidFill>
                  <a:schemeClr val="bg1"/>
                </a:solidFill>
              </a:rPr>
              <a:t>                   </a:t>
            </a:r>
            <a:r>
              <a:rPr lang="en-US" sz="800" b="1" dirty="0">
                <a:solidFill>
                  <a:schemeClr val="bg1"/>
                </a:solidFill>
              </a:rPr>
              <a:t>CoS-Lessons Learned, 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11367767" y="1002349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2330734" y="1091995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5360621" y="1003598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5366386" y="1092155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a:off x="2317631" y="1179154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9928808"/>
            <a:ext cx="11841" cy="31555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9912445"/>
            <a:ext cx="9096375"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9948765"/>
            <a:ext cx="0" cy="31675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12618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04263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1263861"/>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126386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9948765"/>
            <a:ext cx="2649" cy="3100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15470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1183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04423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043028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9971296"/>
            <a:ext cx="0" cy="32256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162469"/>
            <a:ext cx="2276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1282200"/>
            <a:ext cx="23277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b="1" dirty="0">
                <a:solidFill>
                  <a:schemeClr val="bg1"/>
                </a:solidFill>
              </a:rPr>
              <a:t>       </a:t>
            </a:r>
            <a:endParaRPr lang="en-US" sz="800" b="1" dirty="0">
              <a:solidFill>
                <a:schemeClr val="bg1"/>
              </a:solidFill>
            </a:endParaRPr>
          </a:p>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900" b="1" dirty="0">
                <a:solidFill>
                  <a:schemeClr val="bg1"/>
                </a:solidFill>
              </a:rPr>
              <a:t>PIIT</a:t>
            </a:r>
            <a:r>
              <a:rPr lang="en-US" sz="1000" b="1" dirty="0">
                <a:solidFill>
                  <a:schemeClr val="bg1"/>
                </a:solidFill>
              </a:rPr>
              <a:t> </a:t>
            </a:r>
            <a:r>
              <a:rPr lang="en-US" sz="700" b="1" dirty="0">
                <a:solidFill>
                  <a:schemeClr val="bg1"/>
                </a:solidFill>
              </a:rPr>
              <a:t>MTY MEX</a:t>
            </a:r>
            <a:r>
              <a:rPr lang="en-US" sz="500" b="1" dirty="0">
                <a:solidFill>
                  <a:schemeClr val="bg1"/>
                </a:solidFill>
              </a:rPr>
              <a:t> </a:t>
            </a:r>
            <a:endParaRPr lang="en-US" sz="800" b="1" dirty="0">
              <a:solidFill>
                <a:schemeClr val="bg1"/>
              </a:solidFill>
            </a:endParaRPr>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5396647" y="1268461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08211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2217246"/>
            <a:ext cx="239782"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29"/>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183984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dirty="0">
                <a:solidFill>
                  <a:schemeClr val="bg1"/>
                </a:solidFill>
              </a:rPr>
              <a:t>                                                                                                                                                                         </a:t>
            </a:r>
            <a:r>
              <a:rPr lang="en-US" sz="1200" b="1" dirty="0">
                <a:solidFill>
                  <a:schemeClr val="bg1"/>
                </a:solidFill>
              </a:rPr>
              <a:t>Sergio Castillo</a:t>
            </a:r>
          </a:p>
          <a:p>
            <a:r>
              <a:rPr lang="en-US" sz="900" b="1" dirty="0">
                <a:solidFill>
                  <a:schemeClr val="bg1"/>
                </a:solidFill>
              </a:rPr>
              <a:t>                 Electronics</a:t>
            </a:r>
            <a:r>
              <a:rPr lang="en-US" sz="1000" b="1" dirty="0">
                <a:solidFill>
                  <a:schemeClr val="bg1"/>
                </a:solidFill>
              </a:rPr>
              <a:t>, </a:t>
            </a:r>
            <a:r>
              <a:rPr lang="en-US" sz="900" b="1" dirty="0">
                <a:solidFill>
                  <a:schemeClr val="bg1"/>
                </a:solidFill>
              </a:rPr>
              <a:t>Prj Engr</a:t>
            </a:r>
            <a:r>
              <a:rPr lang="en-US" sz="900" dirty="0">
                <a:solidFill>
                  <a:schemeClr val="bg1"/>
                </a:solidFill>
              </a:rPr>
              <a:t>,</a:t>
            </a:r>
            <a:r>
              <a:rPr lang="en-US" sz="600" dirty="0">
                <a:solidFill>
                  <a:schemeClr val="bg1"/>
                </a:solidFill>
              </a:rPr>
              <a:t>PIIT</a:t>
            </a:r>
            <a:r>
              <a:rPr lang="en-US" sz="800" dirty="0">
                <a:solidFill>
                  <a:schemeClr val="bg1"/>
                </a:solidFill>
              </a:rPr>
              <a:t>,</a:t>
            </a:r>
          </a:p>
          <a:p>
            <a:r>
              <a:rPr lang="en-US" sz="800" dirty="0">
                <a:solidFill>
                  <a:schemeClr val="bg1"/>
                </a:solidFill>
              </a:rPr>
              <a:t>                   </a:t>
            </a:r>
            <a:r>
              <a:rPr lang="en-US" sz="700" dirty="0">
                <a:solidFill>
                  <a:schemeClr val="bg1"/>
                </a:solidFill>
              </a:rPr>
              <a:t>MTY</a:t>
            </a:r>
            <a:r>
              <a:rPr lang="en-US" sz="900" dirty="0">
                <a:solidFill>
                  <a:schemeClr val="bg1"/>
                </a:solidFill>
              </a:rPr>
              <a:t>,</a:t>
            </a:r>
            <a:r>
              <a:rPr lang="en-US" sz="700" dirty="0">
                <a:solidFill>
                  <a:schemeClr val="bg1"/>
                </a:solidFill>
              </a:rPr>
              <a:t>MEX</a:t>
            </a:r>
            <a:r>
              <a:rPr lang="en-US" sz="600" dirty="0">
                <a:solidFill>
                  <a:schemeClr val="bg1"/>
                </a:solidFill>
              </a:rPr>
              <a:t> </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30"/>
          <a:stretch>
            <a:fillRect/>
          </a:stretch>
        </p:blipFill>
        <p:spPr>
          <a:xfrm>
            <a:off x="5358785" y="1176927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31"/>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p:cNvCxnSpPr>
          <p:nvPr/>
        </p:nvCxnSpPr>
        <p:spPr>
          <a:xfrm>
            <a:off x="7068140" y="6356081"/>
            <a:ext cx="2560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9" name="TextBox 328">
            <a:extLst>
              <a:ext uri="{FF2B5EF4-FFF2-40B4-BE49-F238E27FC236}">
                <a16:creationId xmlns:a16="http://schemas.microsoft.com/office/drawing/2014/main" id="{F24C57FA-C36F-402D-88C7-27E614AF787A}"/>
              </a:ext>
            </a:extLst>
          </p:cNvPr>
          <p:cNvSpPr txBox="1"/>
          <p:nvPr/>
        </p:nvSpPr>
        <p:spPr>
          <a:xfrm>
            <a:off x="23606477" y="58140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sp>
        <p:nvSpPr>
          <p:cNvPr id="374" name="TextBox 373">
            <a:extLst>
              <a:ext uri="{FF2B5EF4-FFF2-40B4-BE49-F238E27FC236}">
                <a16:creationId xmlns:a16="http://schemas.microsoft.com/office/drawing/2014/main" id="{26E64C9A-62A1-4FB7-AB8B-E49A8A82ACD5}"/>
              </a:ext>
            </a:extLst>
          </p:cNvPr>
          <p:cNvSpPr txBox="1"/>
          <p:nvPr/>
        </p:nvSpPr>
        <p:spPr>
          <a:xfrm>
            <a:off x="7437484" y="514673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sp>
        <p:nvSpPr>
          <p:cNvPr id="393" name="TextBox 392">
            <a:extLst>
              <a:ext uri="{FF2B5EF4-FFF2-40B4-BE49-F238E27FC236}">
                <a16:creationId xmlns:a16="http://schemas.microsoft.com/office/drawing/2014/main" id="{25098C53-468B-485D-8A76-1BE78C9FEE0C}"/>
              </a:ext>
            </a:extLst>
          </p:cNvPr>
          <p:cNvSpPr txBox="1"/>
          <p:nvPr/>
        </p:nvSpPr>
        <p:spPr>
          <a:xfrm>
            <a:off x="25661173" y="1256877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9"/>
          <a:srcRect l="10563" t="32169" r="79236" b="45103"/>
          <a:stretch/>
        </p:blipFill>
        <p:spPr>
          <a:xfrm>
            <a:off x="25526318" y="12502718"/>
            <a:ext cx="667512" cy="786384"/>
          </a:xfrm>
          <a:prstGeom prst="ellipse">
            <a:avLst/>
          </a:prstGeom>
          <a:ln>
            <a:solidFill>
              <a:schemeClr val="accent2">
                <a:lumMod val="20000"/>
                <a:lumOff val="80000"/>
              </a:schemeClr>
            </a:solidFill>
          </a:ln>
        </p:spPr>
      </p:pic>
      <p:cxnSp>
        <p:nvCxnSpPr>
          <p:cNvPr id="400" name="Straight Arrow Connector 399">
            <a:extLst>
              <a:ext uri="{FF2B5EF4-FFF2-40B4-BE49-F238E27FC236}">
                <a16:creationId xmlns:a16="http://schemas.microsoft.com/office/drawing/2014/main" id="{2B0EADA3-3DE6-4E45-BC6E-91F9C9527F04}"/>
              </a:ext>
            </a:extLst>
          </p:cNvPr>
          <p:cNvCxnSpPr>
            <a:cxnSpLocks/>
          </p:cNvCxnSpPr>
          <p:nvPr/>
        </p:nvCxnSpPr>
        <p:spPr>
          <a:xfrm>
            <a:off x="25234697" y="12882803"/>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32" cstate="email">
            <a:extLst>
              <a:ext uri="{28A0092B-C50C-407E-A947-70E740481C1C}">
                <a14:useLocalDpi xmlns:a14="http://schemas.microsoft.com/office/drawing/2010/main" val="0"/>
              </a:ext>
            </a:extLst>
          </a:blip>
          <a:srcRect/>
          <a:stretch>
            <a:fillRect/>
          </a:stretch>
        </p:blipFill>
        <p:spPr bwMode="auto">
          <a:xfrm>
            <a:off x="8408980" y="1091815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33" cstate="email">
            <a:extLst>
              <a:ext uri="{28A0092B-C50C-407E-A947-70E740481C1C}">
                <a14:useLocalDpi xmlns:a14="http://schemas.microsoft.com/office/drawing/2010/main" val="0"/>
              </a:ext>
            </a:extLst>
          </a:blip>
          <a:srcRect l="7238" t="13454" r="14272" b="2697"/>
          <a:stretch/>
        </p:blipFill>
        <p:spPr bwMode="auto">
          <a:xfrm>
            <a:off x="23310927" y="573889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2656257"/>
            <a:ext cx="667512" cy="786384"/>
          </a:xfrm>
          <a:prstGeom prst="ellipse">
            <a:avLst/>
          </a:prstGeom>
          <a:blipFill rotWithShape="1">
            <a:blip r:embed="rId34"/>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08080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pt-BR" sz="700" dirty="0">
                <a:solidFill>
                  <a:schemeClr val="bg1"/>
                </a:solidFill>
              </a:rPr>
              <a:t>                        </a:t>
            </a:r>
          </a:p>
          <a:p>
            <a:r>
              <a:rPr lang="pt-BR" sz="700" dirty="0">
                <a:solidFill>
                  <a:schemeClr val="bg1"/>
                </a:solidFill>
              </a:rPr>
              <a:t>                 </a:t>
            </a:r>
            <a:r>
              <a:rPr lang="pt-BR" sz="1200" b="1" dirty="0">
                <a:solidFill>
                  <a:schemeClr val="bg1"/>
                </a:solidFill>
              </a:rPr>
              <a:t>Lesli Rodriguez</a:t>
            </a:r>
          </a:p>
          <a:p>
            <a:r>
              <a:rPr lang="pt-BR" sz="700" dirty="0">
                <a:solidFill>
                  <a:schemeClr val="bg1"/>
                </a:solidFill>
              </a:rPr>
              <a:t>                  </a:t>
            </a:r>
            <a:r>
              <a:rPr lang="pt-BR" sz="1000" dirty="0">
                <a:solidFill>
                  <a:schemeClr val="bg1"/>
                </a:solidFill>
              </a:rPr>
              <a:t>Elec-Mech Prj Engr </a:t>
            </a:r>
            <a:r>
              <a:rPr lang="pt-BR" sz="700" dirty="0">
                <a:solidFill>
                  <a:schemeClr val="bg1"/>
                </a:solidFill>
              </a:rPr>
              <a:t>MTY MEX</a:t>
            </a:r>
            <a:endParaRPr lang="en-US" sz="700" dirty="0">
              <a:solidFill>
                <a:schemeClr val="bg1"/>
              </a:solidFill>
            </a:endParaRPr>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045722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031673"/>
            <a:ext cx="667512" cy="786384"/>
          </a:xfrm>
          <a:prstGeom prst="ellipse">
            <a:avLst/>
          </a:prstGeom>
          <a:blipFill rotWithShape="1">
            <a:blip r:embed="rId35"/>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274581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36" cstate="email">
            <a:extLst>
              <a:ext uri="{28A0092B-C50C-407E-A947-70E740481C1C}">
                <a14:useLocalDpi xmlns:a14="http://schemas.microsoft.com/office/drawing/2010/main" val="0"/>
              </a:ext>
            </a:extLst>
          </a:blip>
          <a:srcRect/>
          <a:stretch>
            <a:fillRect/>
          </a:stretch>
        </p:blipFill>
        <p:spPr bwMode="auto">
          <a:xfrm>
            <a:off x="2329679" y="126889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2184732"/>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5" name="Straight Arrow Connector 314">
            <a:extLst>
              <a:ext uri="{FF2B5EF4-FFF2-40B4-BE49-F238E27FC236}">
                <a16:creationId xmlns:a16="http://schemas.microsoft.com/office/drawing/2014/main" id="{CE5C8945-2D0D-48E0-B9CF-6A7FC5D4D5AE}"/>
              </a:ext>
            </a:extLst>
          </p:cNvPr>
          <p:cNvCxnSpPr>
            <a:cxnSpLocks/>
          </p:cNvCxnSpPr>
          <p:nvPr/>
        </p:nvCxnSpPr>
        <p:spPr>
          <a:xfrm flipV="1">
            <a:off x="23102850" y="7796628"/>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3" name="TextBox 352">
            <a:extLst>
              <a:ext uri="{FF2B5EF4-FFF2-40B4-BE49-F238E27FC236}">
                <a16:creationId xmlns:a16="http://schemas.microsoft.com/office/drawing/2014/main" id="{BFD076FF-2505-43D6-B92B-18F1E38850E3}"/>
              </a:ext>
            </a:extLst>
          </p:cNvPr>
          <p:cNvSpPr txBox="1"/>
          <p:nvPr/>
        </p:nvSpPr>
        <p:spPr>
          <a:xfrm>
            <a:off x="5874478" y="7817846"/>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t> </a:t>
            </a:r>
          </a:p>
          <a:p>
            <a:endParaRPr lang="en-US" sz="100" dirty="0"/>
          </a:p>
          <a:p>
            <a:r>
              <a:rPr lang="en-US" dirty="0"/>
              <a:t>           Open Position</a:t>
            </a:r>
            <a:endParaRPr lang="en-US" sz="800" dirty="0"/>
          </a:p>
        </p:txBody>
      </p:sp>
      <p:pic>
        <p:nvPicPr>
          <p:cNvPr id="388" name="Picture 387">
            <a:extLst>
              <a:ext uri="{FF2B5EF4-FFF2-40B4-BE49-F238E27FC236}">
                <a16:creationId xmlns:a16="http://schemas.microsoft.com/office/drawing/2014/main" id="{E5FD9AA5-DF32-4674-94AC-80C2DBA92BDF}"/>
              </a:ext>
            </a:extLst>
          </p:cNvPr>
          <p:cNvPicPr preferRelativeResize="0">
            <a:picLocks/>
          </p:cNvPicPr>
          <p:nvPr/>
        </p:nvPicPr>
        <p:blipFill rotWithShape="1">
          <a:blip r:embed="rId9"/>
          <a:srcRect l="10563" t="32169" r="79236" b="45103"/>
          <a:stretch/>
        </p:blipFill>
        <p:spPr>
          <a:xfrm>
            <a:off x="5748061" y="7752038"/>
            <a:ext cx="667512" cy="786384"/>
          </a:xfrm>
          <a:prstGeom prst="ellipse">
            <a:avLst/>
          </a:prstGeom>
          <a:ln>
            <a:solidFill>
              <a:schemeClr val="accent1"/>
            </a:solidFill>
          </a:ln>
        </p:spPr>
      </p:pic>
      <p:sp>
        <p:nvSpPr>
          <p:cNvPr id="385" name="TextBox 384">
            <a:extLst>
              <a:ext uri="{FF2B5EF4-FFF2-40B4-BE49-F238E27FC236}">
                <a16:creationId xmlns:a16="http://schemas.microsoft.com/office/drawing/2014/main" id="{08E8C828-8C06-4D96-B42E-D323DC2A7602}"/>
              </a:ext>
            </a:extLst>
          </p:cNvPr>
          <p:cNvSpPr txBox="1"/>
          <p:nvPr/>
        </p:nvSpPr>
        <p:spPr>
          <a:xfrm>
            <a:off x="23594243" y="7470270"/>
            <a:ext cx="2368296" cy="615681"/>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b="1" dirty="0">
                <a:solidFill>
                  <a:schemeClr val="bg1"/>
                </a:solidFill>
              </a:rPr>
              <a:t>          </a:t>
            </a:r>
            <a:r>
              <a:rPr lang="en-US" sz="1400" b="1" dirty="0">
                <a:solidFill>
                  <a:schemeClr val="bg1"/>
                </a:solidFill>
              </a:rPr>
              <a:t>Open Position</a:t>
            </a:r>
            <a:endParaRPr lang="en-US" sz="1600" b="1" dirty="0">
              <a:solidFill>
                <a:schemeClr val="bg1"/>
              </a:solidFill>
            </a:endParaRPr>
          </a:p>
          <a:p>
            <a:r>
              <a:rPr lang="en-US" sz="1000" b="1" dirty="0">
                <a:solidFill>
                  <a:schemeClr val="bg1"/>
                </a:solidFill>
              </a:rPr>
              <a:t>           </a:t>
            </a:r>
            <a:r>
              <a:rPr lang="en-US" sz="900" b="1" dirty="0">
                <a:solidFill>
                  <a:schemeClr val="bg1"/>
                </a:solidFill>
              </a:rPr>
              <a:t>Purchasing Projects-Intern</a:t>
            </a:r>
          </a:p>
          <a:p>
            <a:r>
              <a:rPr lang="en-US" sz="900" b="1" dirty="0">
                <a:solidFill>
                  <a:schemeClr val="bg1"/>
                </a:solidFill>
              </a:rPr>
              <a:t>            Tlaxcala, Mex</a:t>
            </a:r>
            <a:r>
              <a:rPr lang="en-US" sz="1001" b="1" dirty="0">
                <a:solidFill>
                  <a:schemeClr val="bg1"/>
                </a:solidFill>
              </a:rPr>
              <a:t>               </a:t>
            </a:r>
            <a:endParaRPr lang="en-US" sz="900" dirty="0">
              <a:solidFill>
                <a:schemeClr val="bg1"/>
              </a:solidFill>
            </a:endParaRPr>
          </a:p>
        </p:txBody>
      </p:sp>
      <p:pic>
        <p:nvPicPr>
          <p:cNvPr id="394" name="Picture 393">
            <a:extLst>
              <a:ext uri="{FF2B5EF4-FFF2-40B4-BE49-F238E27FC236}">
                <a16:creationId xmlns:a16="http://schemas.microsoft.com/office/drawing/2014/main" id="{323293DB-0FA5-4845-A5E2-31A3BAA13EB0}"/>
              </a:ext>
            </a:extLst>
          </p:cNvPr>
          <p:cNvPicPr preferRelativeResize="0">
            <a:picLocks/>
          </p:cNvPicPr>
          <p:nvPr/>
        </p:nvPicPr>
        <p:blipFill rotWithShape="1">
          <a:blip r:embed="rId9"/>
          <a:srcRect l="10563" t="32169" r="79236" b="45103"/>
          <a:stretch/>
        </p:blipFill>
        <p:spPr>
          <a:xfrm>
            <a:off x="23312845" y="7404396"/>
            <a:ext cx="667512" cy="786384"/>
          </a:xfrm>
          <a:prstGeom prst="ellipse">
            <a:avLst/>
          </a:prstGeom>
          <a:ln>
            <a:solidFill>
              <a:schemeClr val="accent1"/>
            </a:solidFill>
          </a:ln>
        </p:spPr>
      </p:pic>
      <p:sp>
        <p:nvSpPr>
          <p:cNvPr id="401" name="TextBox 400">
            <a:extLst>
              <a:ext uri="{FF2B5EF4-FFF2-40B4-BE49-F238E27FC236}">
                <a16:creationId xmlns:a16="http://schemas.microsoft.com/office/drawing/2014/main" id="{C0AC6E14-114A-4ED0-8293-C7FC0A4B6B69}"/>
              </a:ext>
            </a:extLst>
          </p:cNvPr>
          <p:cNvSpPr txBox="1"/>
          <p:nvPr/>
        </p:nvSpPr>
        <p:spPr>
          <a:xfrm>
            <a:off x="29247976" y="7514703"/>
            <a:ext cx="2313432" cy="584775"/>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Devorah </a:t>
            </a:r>
            <a:r>
              <a:rPr lang="en-US" sz="1200" b="1" dirty="0" err="1">
                <a:solidFill>
                  <a:schemeClr val="bg1"/>
                </a:solidFill>
              </a:rPr>
              <a:t>Catellanos</a:t>
            </a:r>
            <a:endParaRPr lang="en-US" sz="1200" b="1" dirty="0">
              <a:solidFill>
                <a:schemeClr val="bg1"/>
              </a:solidFill>
            </a:endParaRPr>
          </a:p>
          <a:p>
            <a:r>
              <a:rPr lang="en-US" sz="800" b="1" dirty="0">
                <a:solidFill>
                  <a:schemeClr val="bg1"/>
                </a:solidFill>
              </a:rPr>
              <a:t>                    </a:t>
            </a:r>
            <a:r>
              <a:rPr lang="en-US" sz="1000" b="1" dirty="0">
                <a:solidFill>
                  <a:schemeClr val="bg1"/>
                </a:solidFill>
              </a:rPr>
              <a:t>MTY,MEX</a:t>
            </a:r>
          </a:p>
          <a:p>
            <a:r>
              <a:rPr lang="en-US" sz="1000" b="1" dirty="0">
                <a:solidFill>
                  <a:schemeClr val="bg1"/>
                </a:solidFill>
              </a:rPr>
              <a:t>                Project Specialist Intern</a:t>
            </a:r>
          </a:p>
        </p:txBody>
      </p:sp>
      <p:cxnSp>
        <p:nvCxnSpPr>
          <p:cNvPr id="325" name="Straight Arrow Connector 324">
            <a:extLst>
              <a:ext uri="{FF2B5EF4-FFF2-40B4-BE49-F238E27FC236}">
                <a16:creationId xmlns:a16="http://schemas.microsoft.com/office/drawing/2014/main" id="{E852CE7D-7ACF-48A9-BBA6-58DA8F24EB97}"/>
              </a:ext>
            </a:extLst>
          </p:cNvPr>
          <p:cNvCxnSpPr>
            <a:cxnSpLocks/>
          </p:cNvCxnSpPr>
          <p:nvPr/>
        </p:nvCxnSpPr>
        <p:spPr>
          <a:xfrm>
            <a:off x="13606268" y="7291654"/>
            <a:ext cx="39392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1" name="TextBox 510">
            <a:extLst>
              <a:ext uri="{FF2B5EF4-FFF2-40B4-BE49-F238E27FC236}">
                <a16:creationId xmlns:a16="http://schemas.microsoft.com/office/drawing/2014/main" id="{644C9CFF-7FB8-4B10-A989-B150A6AED302}"/>
              </a:ext>
            </a:extLst>
          </p:cNvPr>
          <p:cNvSpPr txBox="1">
            <a:spLocks/>
          </p:cNvSpPr>
          <p:nvPr/>
        </p:nvSpPr>
        <p:spPr>
          <a:xfrm>
            <a:off x="17941151" y="4969601"/>
            <a:ext cx="2313432"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512" name="Picture 511">
            <a:extLst>
              <a:ext uri="{FF2B5EF4-FFF2-40B4-BE49-F238E27FC236}">
                <a16:creationId xmlns:a16="http://schemas.microsoft.com/office/drawing/2014/main" id="{9B476AC8-82AF-4F76-A819-02BC77CB25E3}"/>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rot="10800000" flipV="1">
            <a:off x="17783948" y="4896981"/>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4" name="Picture 513">
            <a:extLst>
              <a:ext uri="{FF2B5EF4-FFF2-40B4-BE49-F238E27FC236}">
                <a16:creationId xmlns:a16="http://schemas.microsoft.com/office/drawing/2014/main" id="{95D3E79A-BEAF-40E7-83F5-499CDE9B25FF}"/>
              </a:ext>
            </a:extLst>
          </p:cNvPr>
          <p:cNvPicPr preferRelativeResize="0">
            <a:picLocks/>
          </p:cNvPicPr>
          <p:nvPr/>
        </p:nvPicPr>
        <p:blipFill rotWithShape="1">
          <a:blip r:embed="rId9"/>
          <a:srcRect l="10563" t="32169" r="79236" b="45103"/>
          <a:stretch/>
        </p:blipFill>
        <p:spPr>
          <a:xfrm>
            <a:off x="20533482" y="4921629"/>
            <a:ext cx="667512" cy="786384"/>
          </a:xfrm>
          <a:prstGeom prst="ellipse">
            <a:avLst/>
          </a:prstGeom>
          <a:ln>
            <a:solidFill>
              <a:schemeClr val="accent1"/>
            </a:solidFill>
          </a:ln>
        </p:spPr>
      </p:pic>
      <p:pic>
        <p:nvPicPr>
          <p:cNvPr id="516" name="Picture 515">
            <a:extLst>
              <a:ext uri="{FF2B5EF4-FFF2-40B4-BE49-F238E27FC236}">
                <a16:creationId xmlns:a16="http://schemas.microsoft.com/office/drawing/2014/main" id="{6AD618D3-6F5B-4A6B-8243-65978C96400D}"/>
              </a:ext>
            </a:extLst>
          </p:cNvPr>
          <p:cNvPicPr preferRelativeResize="0">
            <a:picLocks/>
          </p:cNvPicPr>
          <p:nvPr/>
        </p:nvPicPr>
        <p:blipFill rotWithShape="1">
          <a:blip r:embed="rId9"/>
          <a:srcRect l="10563" t="32169" r="79236" b="45103"/>
          <a:stretch/>
        </p:blipFill>
        <p:spPr>
          <a:xfrm>
            <a:off x="29067321" y="5649139"/>
            <a:ext cx="667512" cy="786384"/>
          </a:xfrm>
          <a:prstGeom prst="ellipse">
            <a:avLst/>
          </a:prstGeom>
          <a:ln>
            <a:solidFill>
              <a:schemeClr val="accent1"/>
            </a:solidFill>
          </a:ln>
        </p:spPr>
      </p:pic>
      <p:pic>
        <p:nvPicPr>
          <p:cNvPr id="11" name="Picture 10">
            <a:extLst>
              <a:ext uri="{FF2B5EF4-FFF2-40B4-BE49-F238E27FC236}">
                <a16:creationId xmlns:a16="http://schemas.microsoft.com/office/drawing/2014/main" id="{158FA622-9E14-4F1E-A03B-2C568DB39D4F}"/>
              </a:ext>
            </a:extLst>
          </p:cNvPr>
          <p:cNvPicPr preferRelativeResize="0">
            <a:picLocks/>
          </p:cNvPicPr>
          <p:nvPr/>
        </p:nvPicPr>
        <p:blipFill>
          <a:blip r:embed="rId38"/>
          <a:stretch>
            <a:fillRect/>
          </a:stretch>
        </p:blipFill>
        <p:spPr>
          <a:xfrm>
            <a:off x="29067321" y="4802021"/>
            <a:ext cx="667512" cy="786384"/>
          </a:xfrm>
          <a:prstGeom prst="flowChartConnector">
            <a:avLst/>
          </a:prstGeom>
        </p:spPr>
      </p:pic>
      <p:pic>
        <p:nvPicPr>
          <p:cNvPr id="16" name="Picture 15">
            <a:extLst>
              <a:ext uri="{FF2B5EF4-FFF2-40B4-BE49-F238E27FC236}">
                <a16:creationId xmlns:a16="http://schemas.microsoft.com/office/drawing/2014/main" id="{01A49B3A-D43E-4F01-AA8D-B19B99389CC8}"/>
              </a:ext>
            </a:extLst>
          </p:cNvPr>
          <p:cNvPicPr preferRelativeResize="0">
            <a:picLocks/>
          </p:cNvPicPr>
          <p:nvPr/>
        </p:nvPicPr>
        <p:blipFill>
          <a:blip r:embed="rId39"/>
          <a:stretch>
            <a:fillRect/>
          </a:stretch>
        </p:blipFill>
        <p:spPr>
          <a:xfrm>
            <a:off x="20533463" y="4919564"/>
            <a:ext cx="667512" cy="786384"/>
          </a:xfrm>
          <a:prstGeom prst="flowChartConnector">
            <a:avLst/>
          </a:prstGeom>
        </p:spPr>
      </p:pic>
      <p:pic>
        <p:nvPicPr>
          <p:cNvPr id="18" name="Picture 17">
            <a:extLst>
              <a:ext uri="{FF2B5EF4-FFF2-40B4-BE49-F238E27FC236}">
                <a16:creationId xmlns:a16="http://schemas.microsoft.com/office/drawing/2014/main" id="{806169DB-E898-4A13-BE6B-DC5662772FF2}"/>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9048383" y="5646109"/>
            <a:ext cx="694944" cy="786384"/>
          </a:xfrm>
          <a:prstGeom prst="flowChartConnector">
            <a:avLst/>
          </a:prstGeom>
        </p:spPr>
      </p:pic>
      <p:pic>
        <p:nvPicPr>
          <p:cNvPr id="326" name="Picture 325">
            <a:extLst>
              <a:ext uri="{FF2B5EF4-FFF2-40B4-BE49-F238E27FC236}">
                <a16:creationId xmlns:a16="http://schemas.microsoft.com/office/drawing/2014/main" id="{2A1AD029-2346-4D3F-A824-4C79DEA4C3B1}"/>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530264" y="5176507"/>
            <a:ext cx="667511" cy="786382"/>
          </a:xfrm>
          <a:prstGeom prst="ellipse">
            <a:avLst/>
          </a:prstGeom>
          <a:ln w="12700" cap="rnd">
            <a:solidFill>
              <a:schemeClr val="bg1"/>
            </a:solidFill>
            <a:prstDash val="solid"/>
          </a:ln>
          <a:effectLst/>
        </p:spPr>
      </p:pic>
      <p:pic>
        <p:nvPicPr>
          <p:cNvPr id="3074" name="Picture 2" descr="https://ids.se.com/image/user_male_portrait?img_id=1553357&amp;img_id_token=zdVtdniOAt8GdpEpOOZ%2BDxe96ig%3D&amp;t=1586958629016">
            <a:extLst>
              <a:ext uri="{FF2B5EF4-FFF2-40B4-BE49-F238E27FC236}">
                <a16:creationId xmlns:a16="http://schemas.microsoft.com/office/drawing/2014/main" id="{42A69950-02C6-48F6-BAC6-51E6D0A03B2F}"/>
              </a:ext>
            </a:extLst>
          </p:cNvPr>
          <p:cNvPicPr preferRelativeResize="0">
            <a:picLocks noChangeArrowheads="1"/>
          </p:cNvPicPr>
          <p:nvPr/>
        </p:nvPicPr>
        <p:blipFill rotWithShape="1">
          <a:blip r:embed="rId42" cstate="email">
            <a:extLst>
              <a:ext uri="{28A0092B-C50C-407E-A947-70E740481C1C}">
                <a14:useLocalDpi xmlns:a14="http://schemas.microsoft.com/office/drawing/2010/main" val="0"/>
              </a:ext>
            </a:extLst>
          </a:blip>
          <a:srcRect r="20593"/>
          <a:stretch/>
        </p:blipFill>
        <p:spPr bwMode="auto">
          <a:xfrm>
            <a:off x="5856765" y="3232044"/>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0" name="TextBox 309">
            <a:extLst>
              <a:ext uri="{FF2B5EF4-FFF2-40B4-BE49-F238E27FC236}">
                <a16:creationId xmlns:a16="http://schemas.microsoft.com/office/drawing/2014/main" id="{F8CF87F5-9FC2-4CC7-BE31-F1E9207A2285}"/>
              </a:ext>
            </a:extLst>
          </p:cNvPr>
          <p:cNvSpPr txBox="1"/>
          <p:nvPr/>
        </p:nvSpPr>
        <p:spPr>
          <a:xfrm>
            <a:off x="4596280" y="4308307"/>
            <a:ext cx="2368297" cy="6158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200" dirty="0"/>
              <a:t>Fernando Rodriguez</a:t>
            </a:r>
          </a:p>
          <a:p>
            <a:r>
              <a:rPr lang="en-US" sz="601" dirty="0"/>
              <a:t>                </a:t>
            </a:r>
            <a:r>
              <a:rPr lang="en-US" sz="1000" dirty="0"/>
              <a:t>Project Manager, MTY MEX</a:t>
            </a:r>
          </a:p>
          <a:p>
            <a:r>
              <a:rPr lang="en-US" sz="1000" dirty="0"/>
              <a:t>CoS (SBO-REB), QVE</a:t>
            </a:r>
          </a:p>
        </p:txBody>
      </p:sp>
      <p:pic>
        <p:nvPicPr>
          <p:cNvPr id="311" name="Picture 2" descr="https://spiceportal.schneider-electric.com/image/user_male_portrait?img_id=1552731&amp;img_id_token=zVTbmB4x5%2B4fnNTz3XR3LWD5h2g%3D&amp;t=1527601868564">
            <a:extLst>
              <a:ext uri="{FF2B5EF4-FFF2-40B4-BE49-F238E27FC236}">
                <a16:creationId xmlns:a16="http://schemas.microsoft.com/office/drawing/2014/main" id="{03756537-1759-43E8-A8B7-84B26CFA8DCC}"/>
              </a:ext>
            </a:extLst>
          </p:cNvPr>
          <p:cNvPicPr preferRelativeResize="0">
            <a:picLocks noChangeArrowheads="1"/>
          </p:cNvPicPr>
          <p:nvPr/>
        </p:nvPicPr>
        <p:blipFill>
          <a:blip r:embed="rId43" cstate="email">
            <a:extLst>
              <a:ext uri="{28A0092B-C50C-407E-A947-70E740481C1C}">
                <a14:useLocalDpi xmlns:a14="http://schemas.microsoft.com/office/drawing/2010/main" val="0"/>
              </a:ext>
            </a:extLst>
          </a:blip>
          <a:srcRect/>
          <a:stretch>
            <a:fillRect/>
          </a:stretch>
        </p:blipFill>
        <p:spPr bwMode="auto">
          <a:xfrm>
            <a:off x="4410895" y="4235061"/>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20" name="TextBox 319">
            <a:extLst>
              <a:ext uri="{FF2B5EF4-FFF2-40B4-BE49-F238E27FC236}">
                <a16:creationId xmlns:a16="http://schemas.microsoft.com/office/drawing/2014/main" id="{CF98489A-8FAC-4C44-A1FA-CE00D6EC3559}"/>
              </a:ext>
            </a:extLst>
          </p:cNvPr>
          <p:cNvSpPr txBox="1"/>
          <p:nvPr/>
        </p:nvSpPr>
        <p:spPr>
          <a:xfrm>
            <a:off x="4596280" y="5146155"/>
            <a:ext cx="2368297" cy="6158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200" dirty="0"/>
              <a:t>Armando Romero</a:t>
            </a:r>
          </a:p>
          <a:p>
            <a:r>
              <a:rPr lang="en-US" sz="601" dirty="0"/>
              <a:t>                </a:t>
            </a:r>
            <a:r>
              <a:rPr lang="en-US" sz="1000" dirty="0"/>
              <a:t>Project Manager, MTY MEX</a:t>
            </a:r>
          </a:p>
          <a:p>
            <a:r>
              <a:rPr lang="en-US" sz="1000" dirty="0"/>
              <a:t>CoS (SBO-REB), QVE</a:t>
            </a:r>
          </a:p>
        </p:txBody>
      </p:sp>
      <p:pic>
        <p:nvPicPr>
          <p:cNvPr id="371" name="Picture 4" descr="https://ids.se.com/image/user_male_portrait?img_id=18065812&amp;img_id_token=6D8gSdjr7b%2Bgw4KXxdSL0z76lhQ%3D&amp;t=1587064114173">
            <a:extLst>
              <a:ext uri="{FF2B5EF4-FFF2-40B4-BE49-F238E27FC236}">
                <a16:creationId xmlns:a16="http://schemas.microsoft.com/office/drawing/2014/main" id="{3FDB2420-E7FC-405E-88AA-DAF26314B1A7}"/>
              </a:ext>
            </a:extLst>
          </p:cNvPr>
          <p:cNvPicPr preferRelativeResize="0">
            <a:picLocks noChangeArrowheads="1"/>
          </p:cNvPicPr>
          <p:nvPr/>
        </p:nvPicPr>
        <p:blipFill>
          <a:blip r:embed="rId44" cstate="email">
            <a:extLst>
              <a:ext uri="{28A0092B-C50C-407E-A947-70E740481C1C}">
                <a14:useLocalDpi xmlns:a14="http://schemas.microsoft.com/office/drawing/2010/main" val="0"/>
              </a:ext>
            </a:extLst>
          </a:blip>
          <a:srcRect/>
          <a:stretch>
            <a:fillRect/>
          </a:stretch>
        </p:blipFill>
        <p:spPr bwMode="auto">
          <a:xfrm>
            <a:off x="4410512" y="5078279"/>
            <a:ext cx="667512" cy="786384"/>
          </a:xfrm>
          <a:prstGeom prst="flowChartConnector">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22" name="Picture 421">
            <a:extLst>
              <a:ext uri="{FF2B5EF4-FFF2-40B4-BE49-F238E27FC236}">
                <a16:creationId xmlns:a16="http://schemas.microsoft.com/office/drawing/2014/main" id="{93F0002F-2CE5-4518-8CC1-8F7A1EAC227E}"/>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4403393" y="5971530"/>
            <a:ext cx="667512" cy="786384"/>
          </a:xfrm>
          <a:prstGeom prst="flowChartConnector">
            <a:avLst/>
          </a:prstGeom>
        </p:spPr>
      </p:pic>
      <p:sp>
        <p:nvSpPr>
          <p:cNvPr id="423" name="TextBox 422">
            <a:extLst>
              <a:ext uri="{FF2B5EF4-FFF2-40B4-BE49-F238E27FC236}">
                <a16:creationId xmlns:a16="http://schemas.microsoft.com/office/drawing/2014/main" id="{56275396-118A-4145-9A99-125DF498E8E1}"/>
              </a:ext>
            </a:extLst>
          </p:cNvPr>
          <p:cNvSpPr txBox="1"/>
          <p:nvPr/>
        </p:nvSpPr>
        <p:spPr>
          <a:xfrm>
            <a:off x="7438669" y="4308267"/>
            <a:ext cx="236829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Jaime Rodriguez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425" name="Picture 4" descr="https://ids.se.com/image/user_male_portrait?img_id=26507671&amp;img_id_token=mie9IZDYNwEUAL%2F%2B73FZdZad3To%3D&amp;t=1587044244059">
            <a:extLst>
              <a:ext uri="{FF2B5EF4-FFF2-40B4-BE49-F238E27FC236}">
                <a16:creationId xmlns:a16="http://schemas.microsoft.com/office/drawing/2014/main" id="{AAA4D2E0-9D72-4484-B1C6-C58619B84883}"/>
              </a:ext>
            </a:extLst>
          </p:cNvPr>
          <p:cNvPicPr preferRelativeResize="0">
            <a:picLocks noChangeArrowheads="1"/>
          </p:cNvPicPr>
          <p:nvPr/>
        </p:nvPicPr>
        <p:blipFill>
          <a:blip r:embed="rId46" cstate="email">
            <a:extLst>
              <a:ext uri="{28A0092B-C50C-407E-A947-70E740481C1C}">
                <a14:useLocalDpi xmlns:a14="http://schemas.microsoft.com/office/drawing/2010/main" val="0"/>
              </a:ext>
            </a:extLst>
          </a:blip>
          <a:srcRect/>
          <a:stretch>
            <a:fillRect/>
          </a:stretch>
        </p:blipFill>
        <p:spPr bwMode="auto">
          <a:xfrm>
            <a:off x="7318176" y="4240007"/>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28" name="Picture 427">
            <a:extLst>
              <a:ext uri="{FF2B5EF4-FFF2-40B4-BE49-F238E27FC236}">
                <a16:creationId xmlns:a16="http://schemas.microsoft.com/office/drawing/2014/main" id="{E92EAC42-DE76-4C6F-B01D-290C2FF327DB}"/>
              </a:ext>
            </a:extLst>
          </p:cNvPr>
          <p:cNvPicPr preferRelativeResize="0">
            <a:picLocks/>
          </p:cNvPicPr>
          <p:nvPr/>
        </p:nvPicPr>
        <p:blipFill rotWithShape="1">
          <a:blip r:embed="rId47"/>
          <a:srcRect l="8322" t="76075" r="88197" b="15802"/>
          <a:stretch/>
        </p:blipFill>
        <p:spPr>
          <a:xfrm>
            <a:off x="7314728" y="5070870"/>
            <a:ext cx="667512" cy="786384"/>
          </a:xfrm>
          <a:prstGeom prst="flowChartConnector">
            <a:avLst/>
          </a:prstGeom>
        </p:spPr>
      </p:pic>
      <p:pic>
        <p:nvPicPr>
          <p:cNvPr id="429" name="Picture 428">
            <a:extLst>
              <a:ext uri="{FF2B5EF4-FFF2-40B4-BE49-F238E27FC236}">
                <a16:creationId xmlns:a16="http://schemas.microsoft.com/office/drawing/2014/main" id="{97E43423-8B9B-465E-BB01-6DA0F950A283}"/>
              </a:ext>
            </a:extLst>
          </p:cNvPr>
          <p:cNvPicPr preferRelativeResize="0">
            <a:picLocks/>
          </p:cNvPicPr>
          <p:nvPr/>
        </p:nvPicPr>
        <p:blipFill>
          <a:blip r:embed="rId48"/>
          <a:stretch>
            <a:fillRect/>
          </a:stretch>
        </p:blipFill>
        <p:spPr>
          <a:xfrm>
            <a:off x="7312423" y="5969488"/>
            <a:ext cx="667512" cy="78638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30" name="TextBox 429">
            <a:extLst>
              <a:ext uri="{FF2B5EF4-FFF2-40B4-BE49-F238E27FC236}">
                <a16:creationId xmlns:a16="http://schemas.microsoft.com/office/drawing/2014/main" id="{D3694722-1C65-488D-AAD5-3578242E8AB1}"/>
              </a:ext>
            </a:extLst>
          </p:cNvPr>
          <p:cNvSpPr txBox="1"/>
          <p:nvPr/>
        </p:nvSpPr>
        <p:spPr>
          <a:xfrm>
            <a:off x="10977052" y="5125682"/>
            <a:ext cx="236829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pPr algn="l"/>
            <a:r>
              <a:rPr lang="en-US" sz="1000" dirty="0"/>
              <a:t>          CoS (SBO-REB), QVE</a:t>
            </a:r>
          </a:p>
        </p:txBody>
      </p:sp>
      <p:pic>
        <p:nvPicPr>
          <p:cNvPr id="431" name="Picture 430">
            <a:extLst>
              <a:ext uri="{FF2B5EF4-FFF2-40B4-BE49-F238E27FC236}">
                <a16:creationId xmlns:a16="http://schemas.microsoft.com/office/drawing/2014/main" id="{C22F8DC0-C87C-4F9C-8160-C7609BCB01C4}"/>
              </a:ext>
            </a:extLst>
          </p:cNvPr>
          <p:cNvPicPr preferRelativeResize="0">
            <a:picLocks/>
          </p:cNvPicPr>
          <p:nvPr/>
        </p:nvPicPr>
        <p:blipFill>
          <a:blip r:embed="rId49"/>
          <a:stretch>
            <a:fillRect/>
          </a:stretch>
        </p:blipFill>
        <p:spPr>
          <a:xfrm>
            <a:off x="10707208" y="5064902"/>
            <a:ext cx="667512" cy="786384"/>
          </a:xfrm>
          <a:prstGeom prst="ellipse">
            <a:avLst/>
          </a:prstGeom>
          <a:ln w="12700"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sp>
        <p:nvSpPr>
          <p:cNvPr id="443" name="TextBox 442">
            <a:extLst>
              <a:ext uri="{FF2B5EF4-FFF2-40B4-BE49-F238E27FC236}">
                <a16:creationId xmlns:a16="http://schemas.microsoft.com/office/drawing/2014/main" id="{8693A15D-88E1-4112-A735-E6E6E0107B62}"/>
              </a:ext>
            </a:extLst>
          </p:cNvPr>
          <p:cNvSpPr txBox="1"/>
          <p:nvPr/>
        </p:nvSpPr>
        <p:spPr>
          <a:xfrm>
            <a:off x="10977052" y="6014065"/>
            <a:ext cx="2368289"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Vanessa Lucio</a:t>
            </a:r>
          </a:p>
          <a:p>
            <a:r>
              <a:rPr lang="en-US" sz="1001" dirty="0"/>
              <a:t>    </a:t>
            </a:r>
            <a:r>
              <a:rPr lang="en-US" sz="1000" dirty="0"/>
              <a:t>Project Manager, MTY MEX</a:t>
            </a:r>
          </a:p>
          <a:p>
            <a:pPr algn="l"/>
            <a:r>
              <a:rPr lang="en-US" sz="1000" dirty="0"/>
              <a:t>          CoS (SBO-REB), QVE</a:t>
            </a:r>
          </a:p>
        </p:txBody>
      </p:sp>
      <p:pic>
        <p:nvPicPr>
          <p:cNvPr id="3080" name="Picture 8" descr="https://ids.se.com/image/user_male_portrait?img_id=28752520&amp;img_id_token=Lwjjp%2FkpGi4WvkDo6XjsykHqlO0%3D&amp;t=1587073855625">
            <a:extLst>
              <a:ext uri="{FF2B5EF4-FFF2-40B4-BE49-F238E27FC236}">
                <a16:creationId xmlns:a16="http://schemas.microsoft.com/office/drawing/2014/main" id="{063FAC20-A4EB-4F81-91C2-B7CD4CD97575}"/>
              </a:ext>
            </a:extLst>
          </p:cNvPr>
          <p:cNvPicPr preferRelativeResize="0">
            <a:picLocks noChangeArrowheads="1"/>
          </p:cNvPicPr>
          <p:nvPr/>
        </p:nvPicPr>
        <p:blipFill>
          <a:blip r:embed="rId50" cstate="email">
            <a:extLst>
              <a:ext uri="{28A0092B-C50C-407E-A947-70E740481C1C}">
                <a14:useLocalDpi xmlns:a14="http://schemas.microsoft.com/office/drawing/2010/main" val="0"/>
              </a:ext>
            </a:extLst>
          </a:blip>
          <a:srcRect/>
          <a:stretch>
            <a:fillRect/>
          </a:stretch>
        </p:blipFill>
        <p:spPr bwMode="auto">
          <a:xfrm>
            <a:off x="10715358" y="5957857"/>
            <a:ext cx="667512" cy="786384"/>
          </a:xfrm>
          <a:prstGeom prst="flowChartConnector">
            <a:avLst/>
          </a:prstGeom>
          <a:noFill/>
          <a:ln w="3175">
            <a:solidFill>
              <a:schemeClr val="accent1"/>
            </a:solidFill>
          </a:ln>
          <a:extLst>
            <a:ext uri="{909E8E84-426E-40DD-AFC4-6F175D3DCCD1}">
              <a14:hiddenFill xmlns:a14="http://schemas.microsoft.com/office/drawing/2010/main">
                <a:solidFill>
                  <a:srgbClr val="FFFFFF"/>
                </a:solidFill>
              </a14:hiddenFill>
            </a:ext>
          </a:extLst>
        </p:spPr>
      </p:pic>
      <p:pic>
        <p:nvPicPr>
          <p:cNvPr id="444" name="Picture 2" descr="https://ids.se.com/image/user_male_portrait?img_id=61115667&amp;img_id_token=L21HrFsVeJBOjNvt%2F6n8m1sxnJU%3D&amp;t=1587061662656">
            <a:extLst>
              <a:ext uri="{FF2B5EF4-FFF2-40B4-BE49-F238E27FC236}">
                <a16:creationId xmlns:a16="http://schemas.microsoft.com/office/drawing/2014/main" id="{275104B1-E7DB-4BB1-A1E3-E1E2FD27385D}"/>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10703400" y="687760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5" name="TextBox 444">
            <a:extLst>
              <a:ext uri="{FF2B5EF4-FFF2-40B4-BE49-F238E27FC236}">
                <a16:creationId xmlns:a16="http://schemas.microsoft.com/office/drawing/2014/main" id="{407C3EFD-DF12-4CB3-B2B6-28A77936D791}"/>
              </a:ext>
            </a:extLst>
          </p:cNvPr>
          <p:cNvSpPr txBox="1"/>
          <p:nvPr/>
        </p:nvSpPr>
        <p:spPr>
          <a:xfrm>
            <a:off x="14171559" y="4269210"/>
            <a:ext cx="2368289"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Selene Galvan</a:t>
            </a:r>
          </a:p>
          <a:p>
            <a:r>
              <a:rPr lang="en-US" sz="1001" dirty="0"/>
              <a:t>        </a:t>
            </a:r>
            <a:r>
              <a:rPr lang="en-US" sz="1000" dirty="0"/>
              <a:t>Project Manager, MTY MEX</a:t>
            </a:r>
          </a:p>
          <a:p>
            <a:pPr algn="l"/>
            <a:r>
              <a:rPr lang="en-US" sz="1000" dirty="0"/>
              <a:t>            CoS (SBO-REB), QVE</a:t>
            </a:r>
          </a:p>
        </p:txBody>
      </p:sp>
      <p:pic>
        <p:nvPicPr>
          <p:cNvPr id="446" name="Picture 2" descr="https://ids.se.com/image/user_male_portrait?img_id=8676182&amp;img_id_token=vKCkK0kjApmZQCRbq9hWZKt5%2FOI%3D&amp;t=1575037869705">
            <a:extLst>
              <a:ext uri="{FF2B5EF4-FFF2-40B4-BE49-F238E27FC236}">
                <a16:creationId xmlns:a16="http://schemas.microsoft.com/office/drawing/2014/main" id="{99B7DFC2-1CD3-4B6C-B7BF-2D8F51799D34}"/>
              </a:ext>
            </a:extLst>
          </p:cNvPr>
          <p:cNvPicPr preferRelativeResize="0">
            <a:picLocks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13984106" y="419091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9" name="TextBox 448">
            <a:extLst>
              <a:ext uri="{FF2B5EF4-FFF2-40B4-BE49-F238E27FC236}">
                <a16:creationId xmlns:a16="http://schemas.microsoft.com/office/drawing/2014/main" id="{085EBDC9-B999-41BC-BFAE-7D052B26A2D4}"/>
              </a:ext>
            </a:extLst>
          </p:cNvPr>
          <p:cNvSpPr txBox="1"/>
          <p:nvPr/>
        </p:nvSpPr>
        <p:spPr>
          <a:xfrm>
            <a:off x="14172514" y="5113440"/>
            <a:ext cx="2368289" cy="677108"/>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Priscila Navarrete</a:t>
            </a:r>
          </a:p>
          <a:p>
            <a:r>
              <a:rPr lang="en-US" sz="1400" dirty="0"/>
              <a:t>        </a:t>
            </a:r>
            <a:r>
              <a:rPr lang="en-US" dirty="0"/>
              <a:t>Project Manager, MTY MEX</a:t>
            </a:r>
          </a:p>
          <a:p>
            <a:r>
              <a:rPr lang="en-US" dirty="0"/>
              <a:t>   </a:t>
            </a:r>
            <a:r>
              <a:rPr lang="en-US" dirty="0" err="1"/>
              <a:t>CoS</a:t>
            </a:r>
            <a:r>
              <a:rPr lang="en-US" dirty="0"/>
              <a:t> (SBO-REB), QVE</a:t>
            </a:r>
          </a:p>
        </p:txBody>
      </p:sp>
      <p:cxnSp>
        <p:nvCxnSpPr>
          <p:cNvPr id="451" name="Straight Arrow Connector 450">
            <a:extLst>
              <a:ext uri="{FF2B5EF4-FFF2-40B4-BE49-F238E27FC236}">
                <a16:creationId xmlns:a16="http://schemas.microsoft.com/office/drawing/2014/main" id="{20FCCB5B-460C-4C4E-A31E-240ED3098694}"/>
              </a:ext>
            </a:extLst>
          </p:cNvPr>
          <p:cNvCxnSpPr>
            <a:cxnSpLocks/>
          </p:cNvCxnSpPr>
          <p:nvPr/>
        </p:nvCxnSpPr>
        <p:spPr>
          <a:xfrm>
            <a:off x="13589000" y="5454650"/>
            <a:ext cx="377113" cy="59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2" name="Straight Arrow Connector 451">
            <a:extLst>
              <a:ext uri="{FF2B5EF4-FFF2-40B4-BE49-F238E27FC236}">
                <a16:creationId xmlns:a16="http://schemas.microsoft.com/office/drawing/2014/main" id="{9D01381E-2C16-433C-970A-69B72E80D4FF}"/>
              </a:ext>
            </a:extLst>
          </p:cNvPr>
          <p:cNvCxnSpPr>
            <a:cxnSpLocks/>
          </p:cNvCxnSpPr>
          <p:nvPr/>
        </p:nvCxnSpPr>
        <p:spPr>
          <a:xfrm>
            <a:off x="13614830" y="4589496"/>
            <a:ext cx="377113" cy="59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651C11B-A90E-4B78-A3BB-B6FD73C463BB}"/>
              </a:ext>
            </a:extLst>
          </p:cNvPr>
          <p:cNvPicPr preferRelativeResize="0">
            <a:picLocks/>
          </p:cNvPicPr>
          <p:nvPr/>
        </p:nvPicPr>
        <p:blipFill rotWithShape="1">
          <a:blip r:embed="rId53" cstate="email">
            <a:extLst>
              <a:ext uri="{28A0092B-C50C-407E-A947-70E740481C1C}">
                <a14:useLocalDpi xmlns:a14="http://schemas.microsoft.com/office/drawing/2010/main" val="0"/>
              </a:ext>
            </a:extLst>
          </a:blip>
          <a:srcRect l="32433" t="7332" r="33388" b="40412"/>
          <a:stretch/>
        </p:blipFill>
        <p:spPr>
          <a:xfrm>
            <a:off x="22462951" y="8770157"/>
            <a:ext cx="667512" cy="786384"/>
          </a:xfrm>
          <a:prstGeom prst="flowChartConnector">
            <a:avLst/>
          </a:prstGeom>
          <a:ln>
            <a:solidFill>
              <a:schemeClr val="bg1"/>
            </a:solidFill>
          </a:ln>
        </p:spPr>
      </p:pic>
      <p:pic>
        <p:nvPicPr>
          <p:cNvPr id="19" name="Picture 18">
            <a:extLst>
              <a:ext uri="{FF2B5EF4-FFF2-40B4-BE49-F238E27FC236}">
                <a16:creationId xmlns:a16="http://schemas.microsoft.com/office/drawing/2014/main" id="{BA461786-CC84-4F10-9482-267CDB7E3C1B}"/>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19454140" y="12502718"/>
            <a:ext cx="667512" cy="786384"/>
          </a:xfrm>
          <a:prstGeom prst="flowChartConnector">
            <a:avLst/>
          </a:prstGeom>
        </p:spPr>
      </p:pic>
      <p:sp>
        <p:nvSpPr>
          <p:cNvPr id="299" name="TextBox 298">
            <a:extLst>
              <a:ext uri="{FF2B5EF4-FFF2-40B4-BE49-F238E27FC236}">
                <a16:creationId xmlns:a16="http://schemas.microsoft.com/office/drawing/2014/main" id="{06CE8B3E-E786-468C-B284-80DD5A5ED9BC}"/>
              </a:ext>
            </a:extLst>
          </p:cNvPr>
          <p:cNvSpPr txBox="1"/>
          <p:nvPr/>
        </p:nvSpPr>
        <p:spPr>
          <a:xfrm>
            <a:off x="7438776" y="6939508"/>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t> </a:t>
            </a:r>
          </a:p>
          <a:p>
            <a:endParaRPr lang="en-US" sz="100" dirty="0"/>
          </a:p>
          <a:p>
            <a:r>
              <a:rPr lang="en-US" dirty="0"/>
              <a:t>           Open Position</a:t>
            </a:r>
            <a:endParaRPr lang="en-US" sz="800" dirty="0"/>
          </a:p>
        </p:txBody>
      </p:sp>
      <p:pic>
        <p:nvPicPr>
          <p:cNvPr id="301" name="Picture 300">
            <a:extLst>
              <a:ext uri="{FF2B5EF4-FFF2-40B4-BE49-F238E27FC236}">
                <a16:creationId xmlns:a16="http://schemas.microsoft.com/office/drawing/2014/main" id="{55D441A6-5804-490A-9462-282D74FE8B1C}"/>
              </a:ext>
            </a:extLst>
          </p:cNvPr>
          <p:cNvPicPr preferRelativeResize="0">
            <a:picLocks/>
          </p:cNvPicPr>
          <p:nvPr/>
        </p:nvPicPr>
        <p:blipFill rotWithShape="1">
          <a:blip r:embed="rId9"/>
          <a:srcRect l="10563" t="32169" r="79236" b="45103"/>
          <a:stretch/>
        </p:blipFill>
        <p:spPr>
          <a:xfrm>
            <a:off x="7312359" y="6873700"/>
            <a:ext cx="667512" cy="786384"/>
          </a:xfrm>
          <a:prstGeom prst="ellipse">
            <a:avLst/>
          </a:prstGeom>
          <a:ln>
            <a:solidFill>
              <a:schemeClr val="accent1"/>
            </a:solidFill>
          </a:ln>
        </p:spPr>
      </p:pic>
      <p:cxnSp>
        <p:nvCxnSpPr>
          <p:cNvPr id="303" name="Straight Arrow Connector 302">
            <a:extLst>
              <a:ext uri="{FF2B5EF4-FFF2-40B4-BE49-F238E27FC236}">
                <a16:creationId xmlns:a16="http://schemas.microsoft.com/office/drawing/2014/main" id="{A08A6F70-C57C-4338-9130-2DB1E5DC5674}"/>
              </a:ext>
            </a:extLst>
          </p:cNvPr>
          <p:cNvCxnSpPr>
            <a:cxnSpLocks/>
          </p:cNvCxnSpPr>
          <p:nvPr/>
        </p:nvCxnSpPr>
        <p:spPr>
          <a:xfrm>
            <a:off x="7056327" y="7289128"/>
            <a:ext cx="2560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7" name="Straight Arrow Connector 306">
            <a:extLst>
              <a:ext uri="{FF2B5EF4-FFF2-40B4-BE49-F238E27FC236}">
                <a16:creationId xmlns:a16="http://schemas.microsoft.com/office/drawing/2014/main" id="{9B819259-A0A3-4238-A6CC-E325CAF579BF}"/>
              </a:ext>
            </a:extLst>
          </p:cNvPr>
          <p:cNvCxnSpPr>
            <a:cxnSpLocks/>
          </p:cNvCxnSpPr>
          <p:nvPr/>
        </p:nvCxnSpPr>
        <p:spPr>
          <a:xfrm>
            <a:off x="13636874" y="8167954"/>
            <a:ext cx="3581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BE06C8E8-D022-4AB8-B85C-4721E6E8A4C2}"/>
              </a:ext>
            </a:extLst>
          </p:cNvPr>
          <p:cNvSpPr txBox="1"/>
          <p:nvPr/>
        </p:nvSpPr>
        <p:spPr>
          <a:xfrm>
            <a:off x="14167613" y="5979622"/>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t> </a:t>
            </a:r>
          </a:p>
          <a:p>
            <a:endParaRPr lang="en-US" sz="100" dirty="0"/>
          </a:p>
          <a:p>
            <a:r>
              <a:rPr lang="en-US" dirty="0"/>
              <a:t>           Open Position</a:t>
            </a:r>
            <a:endParaRPr lang="en-US" sz="800" dirty="0"/>
          </a:p>
        </p:txBody>
      </p:sp>
      <p:pic>
        <p:nvPicPr>
          <p:cNvPr id="312" name="Picture 311">
            <a:extLst>
              <a:ext uri="{FF2B5EF4-FFF2-40B4-BE49-F238E27FC236}">
                <a16:creationId xmlns:a16="http://schemas.microsoft.com/office/drawing/2014/main" id="{A5FC6D44-74EA-46FB-966E-D314DB1F63AA}"/>
              </a:ext>
            </a:extLst>
          </p:cNvPr>
          <p:cNvPicPr preferRelativeResize="0">
            <a:picLocks/>
          </p:cNvPicPr>
          <p:nvPr/>
        </p:nvPicPr>
        <p:blipFill rotWithShape="1">
          <a:blip r:embed="rId9"/>
          <a:srcRect l="10563" t="32169" r="79236" b="45103"/>
          <a:stretch/>
        </p:blipFill>
        <p:spPr>
          <a:xfrm>
            <a:off x="13960674" y="5978874"/>
            <a:ext cx="667512" cy="786384"/>
          </a:xfrm>
          <a:prstGeom prst="ellipse">
            <a:avLst/>
          </a:prstGeom>
          <a:ln>
            <a:solidFill>
              <a:schemeClr val="accent1"/>
            </a:solidFill>
          </a:ln>
        </p:spPr>
      </p:pic>
      <p:sp>
        <p:nvSpPr>
          <p:cNvPr id="304" name="TextBox 303">
            <a:extLst>
              <a:ext uri="{FF2B5EF4-FFF2-40B4-BE49-F238E27FC236}">
                <a16:creationId xmlns:a16="http://schemas.microsoft.com/office/drawing/2014/main" id="{CC60A082-203C-4EC6-9DCC-95A3A93552BF}"/>
              </a:ext>
            </a:extLst>
          </p:cNvPr>
          <p:cNvSpPr txBox="1"/>
          <p:nvPr/>
        </p:nvSpPr>
        <p:spPr>
          <a:xfrm>
            <a:off x="19627063" y="1309831"/>
            <a:ext cx="2368296" cy="78483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PM, MTY, MEX </a:t>
            </a:r>
          </a:p>
          <a:p>
            <a:r>
              <a:rPr lang="en-US" sz="1000" b="1" dirty="0">
                <a:solidFill>
                  <a:schemeClr val="bg1"/>
                </a:solidFill>
              </a:rPr>
              <a:t>              </a:t>
            </a:r>
            <a:r>
              <a:rPr lang="en-US" sz="900" b="1" dirty="0">
                <a:solidFill>
                  <a:schemeClr val="bg1"/>
                </a:solidFill>
              </a:rPr>
              <a:t>Procurement Project Manager</a:t>
            </a:r>
          </a:p>
          <a:p>
            <a:r>
              <a:rPr lang="en-US" sz="900" b="1" dirty="0">
                <a:solidFill>
                  <a:schemeClr val="bg1"/>
                </a:solidFill>
              </a:rPr>
              <a:t>                </a:t>
            </a:r>
          </a:p>
        </p:txBody>
      </p:sp>
      <p:pic>
        <p:nvPicPr>
          <p:cNvPr id="330" name="Picture 329">
            <a:extLst>
              <a:ext uri="{FF2B5EF4-FFF2-40B4-BE49-F238E27FC236}">
                <a16:creationId xmlns:a16="http://schemas.microsoft.com/office/drawing/2014/main" id="{B6181693-A67D-4148-AA9C-5B7641A7178E}"/>
              </a:ext>
            </a:extLst>
          </p:cNvPr>
          <p:cNvPicPr preferRelativeResize="0">
            <a:picLocks/>
          </p:cNvPicPr>
          <p:nvPr/>
        </p:nvPicPr>
        <p:blipFill rotWithShape="1">
          <a:blip r:embed="rId55" cstate="email">
            <a:extLst>
              <a:ext uri="{28A0092B-C50C-407E-A947-70E740481C1C}">
                <a14:useLocalDpi xmlns:a14="http://schemas.microsoft.com/office/drawing/2010/main" val="0"/>
              </a:ext>
            </a:extLst>
          </a:blip>
          <a:srcRect l="1049" t="21275" b="28801"/>
          <a:stretch/>
        </p:blipFill>
        <p:spPr>
          <a:xfrm>
            <a:off x="19426572" y="1309600"/>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sp>
        <p:nvSpPr>
          <p:cNvPr id="35" name="Oval 34">
            <a:extLst>
              <a:ext uri="{FF2B5EF4-FFF2-40B4-BE49-F238E27FC236}">
                <a16:creationId xmlns:a16="http://schemas.microsoft.com/office/drawing/2014/main" id="{D55AF5EB-ACB1-4435-9446-DABB203EFE83}"/>
              </a:ext>
            </a:extLst>
          </p:cNvPr>
          <p:cNvSpPr/>
          <p:nvPr/>
        </p:nvSpPr>
        <p:spPr>
          <a:xfrm>
            <a:off x="17758349" y="5828554"/>
            <a:ext cx="635469" cy="805346"/>
          </a:xfrm>
          <a:prstGeom prst="ellipse">
            <a:avLst/>
          </a:prstGeom>
          <a:blipFill>
            <a:blip r:embed="rId56"/>
            <a:stretch>
              <a:fillRect/>
            </a:stretch>
          </a:blip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TextBox 293">
            <a:extLst>
              <a:ext uri="{FF2B5EF4-FFF2-40B4-BE49-F238E27FC236}">
                <a16:creationId xmlns:a16="http://schemas.microsoft.com/office/drawing/2014/main" id="{17E10F1D-E2AC-4454-814E-AD77D1EAB9B5}"/>
              </a:ext>
            </a:extLst>
          </p:cNvPr>
          <p:cNvSpPr txBox="1"/>
          <p:nvPr/>
        </p:nvSpPr>
        <p:spPr>
          <a:xfrm>
            <a:off x="29281994" y="6562724"/>
            <a:ext cx="2313431" cy="584775"/>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Open Position</a:t>
            </a:r>
            <a:endParaRPr lang="en-US" sz="1000" b="1" dirty="0">
              <a:solidFill>
                <a:schemeClr val="bg1"/>
              </a:solidFill>
            </a:endParaRPr>
          </a:p>
          <a:p>
            <a:r>
              <a:rPr lang="en-US" sz="1000" b="1" dirty="0">
                <a:solidFill>
                  <a:schemeClr val="bg1"/>
                </a:solidFill>
              </a:rPr>
              <a:t>               MTY, MEX</a:t>
            </a:r>
          </a:p>
          <a:p>
            <a:r>
              <a:rPr lang="en-US" sz="1000" b="1" dirty="0">
                <a:solidFill>
                  <a:schemeClr val="bg1"/>
                </a:solidFill>
              </a:rPr>
              <a:t>               Project Specialist Intern</a:t>
            </a:r>
          </a:p>
        </p:txBody>
      </p:sp>
      <p:cxnSp>
        <p:nvCxnSpPr>
          <p:cNvPr id="297" name="Straight Arrow Connector 296">
            <a:extLst>
              <a:ext uri="{FF2B5EF4-FFF2-40B4-BE49-F238E27FC236}">
                <a16:creationId xmlns:a16="http://schemas.microsoft.com/office/drawing/2014/main" id="{2569F4AB-E082-4E3F-ADA4-13657630347E}"/>
              </a:ext>
            </a:extLst>
          </p:cNvPr>
          <p:cNvCxnSpPr>
            <a:cxnSpLocks/>
          </p:cNvCxnSpPr>
          <p:nvPr/>
        </p:nvCxnSpPr>
        <p:spPr>
          <a:xfrm>
            <a:off x="28814695" y="7893455"/>
            <a:ext cx="228600" cy="22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2" name="TextBox 321">
            <a:extLst>
              <a:ext uri="{FF2B5EF4-FFF2-40B4-BE49-F238E27FC236}">
                <a16:creationId xmlns:a16="http://schemas.microsoft.com/office/drawing/2014/main" id="{252D74B1-C501-4BFB-8657-6E649AFEC10B}"/>
              </a:ext>
            </a:extLst>
          </p:cNvPr>
          <p:cNvSpPr txBox="1"/>
          <p:nvPr/>
        </p:nvSpPr>
        <p:spPr>
          <a:xfrm>
            <a:off x="23400298" y="6664208"/>
            <a:ext cx="2588036" cy="553998"/>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PM, MTY, MEX </a:t>
            </a:r>
          </a:p>
          <a:p>
            <a:r>
              <a:rPr lang="en-US" sz="900" b="1" dirty="0">
                <a:solidFill>
                  <a:schemeClr val="bg1"/>
                </a:solidFill>
              </a:rPr>
              <a:t>                Productivity Workshop Leader</a:t>
            </a:r>
          </a:p>
        </p:txBody>
      </p:sp>
      <p:pic>
        <p:nvPicPr>
          <p:cNvPr id="359" name="Picture 358">
            <a:extLst>
              <a:ext uri="{FF2B5EF4-FFF2-40B4-BE49-F238E27FC236}">
                <a16:creationId xmlns:a16="http://schemas.microsoft.com/office/drawing/2014/main" id="{56CB060D-20B2-43E3-A4C2-BDCC21DB1BEB}"/>
              </a:ext>
            </a:extLst>
          </p:cNvPr>
          <p:cNvPicPr preferRelativeResize="0">
            <a:picLocks/>
          </p:cNvPicPr>
          <p:nvPr/>
        </p:nvPicPr>
        <p:blipFill>
          <a:blip r:embed="rId57"/>
          <a:stretch>
            <a:fillRect/>
          </a:stretch>
        </p:blipFill>
        <p:spPr>
          <a:xfrm>
            <a:off x="23308264" y="6546458"/>
            <a:ext cx="659425" cy="792372"/>
          </a:xfrm>
          <a:prstGeom prst="ellipse">
            <a:avLst/>
          </a:prstGeom>
          <a:ln w="3175">
            <a:solidFill>
              <a:schemeClr val="tx1"/>
            </a:solidFill>
          </a:ln>
        </p:spPr>
      </p:pic>
      <p:pic>
        <p:nvPicPr>
          <p:cNvPr id="1026" name="Picture 2">
            <a:extLst>
              <a:ext uri="{FF2B5EF4-FFF2-40B4-BE49-F238E27FC236}">
                <a16:creationId xmlns:a16="http://schemas.microsoft.com/office/drawing/2014/main" id="{0BAA7479-8BF2-4ABA-9D6E-54DA445F6CFF}"/>
              </a:ext>
            </a:extLst>
          </p:cNvPr>
          <p:cNvPicPr>
            <a:picLocks noChangeAspect="1"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29043295" y="7442199"/>
            <a:ext cx="729704" cy="72970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287">
            <a:extLst>
              <a:ext uri="{FF2B5EF4-FFF2-40B4-BE49-F238E27FC236}">
                <a16:creationId xmlns:a16="http://schemas.microsoft.com/office/drawing/2014/main" id="{38DC9858-A06D-48B6-B5BA-23EEF52B1DF7}"/>
              </a:ext>
            </a:extLst>
          </p:cNvPr>
          <p:cNvPicPr preferRelativeResize="0">
            <a:picLocks/>
          </p:cNvPicPr>
          <p:nvPr/>
        </p:nvPicPr>
        <p:blipFill rotWithShape="1">
          <a:blip r:embed="rId9"/>
          <a:srcRect l="10563" t="32169" r="79236" b="45103"/>
          <a:stretch/>
        </p:blipFill>
        <p:spPr>
          <a:xfrm>
            <a:off x="20521728" y="5844956"/>
            <a:ext cx="667512" cy="786384"/>
          </a:xfrm>
          <a:prstGeom prst="ellipse">
            <a:avLst/>
          </a:prstGeom>
          <a:ln>
            <a:solidFill>
              <a:schemeClr val="accent1"/>
            </a:solidFill>
          </a:ln>
        </p:spPr>
      </p:pic>
      <p:sp>
        <p:nvSpPr>
          <p:cNvPr id="290" name="TextBox 289">
            <a:extLst>
              <a:ext uri="{FF2B5EF4-FFF2-40B4-BE49-F238E27FC236}">
                <a16:creationId xmlns:a16="http://schemas.microsoft.com/office/drawing/2014/main" id="{5F2FEA94-085A-4B1D-B49A-7E5759AAEF2B}"/>
              </a:ext>
            </a:extLst>
          </p:cNvPr>
          <p:cNvSpPr txBox="1"/>
          <p:nvPr/>
        </p:nvSpPr>
        <p:spPr>
          <a:xfrm>
            <a:off x="26372037" y="6579004"/>
            <a:ext cx="2368296" cy="64633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t>                   Sofia Garza</a:t>
            </a:r>
          </a:p>
          <a:p>
            <a:r>
              <a:rPr lang="en-US" dirty="0"/>
              <a:t>               PS, MTY, MEX </a:t>
            </a:r>
          </a:p>
          <a:p>
            <a:r>
              <a:rPr lang="en-US" sz="1050" dirty="0"/>
              <a:t>               </a:t>
            </a:r>
            <a:r>
              <a:rPr lang="en-US" sz="900" dirty="0"/>
              <a:t>Purchasing Project Specialist</a:t>
            </a:r>
            <a:r>
              <a:rPr lang="en-US" dirty="0"/>
              <a:t>               </a:t>
            </a:r>
          </a:p>
        </p:txBody>
      </p:sp>
      <p:pic>
        <p:nvPicPr>
          <p:cNvPr id="5" name="Picture 4">
            <a:extLst>
              <a:ext uri="{FF2B5EF4-FFF2-40B4-BE49-F238E27FC236}">
                <a16:creationId xmlns:a16="http://schemas.microsoft.com/office/drawing/2014/main" id="{6C3088FB-ED64-4440-B1FB-883F68AC0B14}"/>
              </a:ext>
            </a:extLst>
          </p:cNvPr>
          <p:cNvPicPr>
            <a:picLocks noChangeAspect="1"/>
          </p:cNvPicPr>
          <p:nvPr/>
        </p:nvPicPr>
        <p:blipFill>
          <a:blip r:embed="rId59"/>
          <a:stretch>
            <a:fillRect/>
          </a:stretch>
        </p:blipFill>
        <p:spPr>
          <a:xfrm>
            <a:off x="26187372" y="6545768"/>
            <a:ext cx="728551" cy="7143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14" name="Straight Arrow Connector 313">
            <a:extLst>
              <a:ext uri="{FF2B5EF4-FFF2-40B4-BE49-F238E27FC236}">
                <a16:creationId xmlns:a16="http://schemas.microsoft.com/office/drawing/2014/main" id="{60FC40AD-1925-49B6-8D9A-582B4EA380D2}"/>
              </a:ext>
            </a:extLst>
          </p:cNvPr>
          <p:cNvCxnSpPr>
            <a:cxnSpLocks/>
          </p:cNvCxnSpPr>
          <p:nvPr/>
        </p:nvCxnSpPr>
        <p:spPr>
          <a:xfrm>
            <a:off x="26052334" y="6902936"/>
            <a:ext cx="1427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4" name="Picture 283">
            <a:extLst>
              <a:ext uri="{FF2B5EF4-FFF2-40B4-BE49-F238E27FC236}">
                <a16:creationId xmlns:a16="http://schemas.microsoft.com/office/drawing/2014/main" id="{F654559E-19D1-4204-9E60-74400BE7C8EF}"/>
              </a:ext>
            </a:extLst>
          </p:cNvPr>
          <p:cNvPicPr preferRelativeResize="0">
            <a:picLocks/>
          </p:cNvPicPr>
          <p:nvPr/>
        </p:nvPicPr>
        <p:blipFill rotWithShape="1">
          <a:blip r:embed="rId9"/>
          <a:srcRect l="10563" t="32169" r="79236" b="45103"/>
          <a:stretch/>
        </p:blipFill>
        <p:spPr>
          <a:xfrm>
            <a:off x="29079565" y="6566211"/>
            <a:ext cx="667512" cy="786384"/>
          </a:xfrm>
          <a:prstGeom prst="ellipse">
            <a:avLst/>
          </a:prstGeom>
          <a:ln>
            <a:solidFill>
              <a:schemeClr val="accent1"/>
            </a:solidFill>
          </a:ln>
        </p:spPr>
      </p:pic>
      <p:pic>
        <p:nvPicPr>
          <p:cNvPr id="295" name="Picture 294">
            <a:extLst>
              <a:ext uri="{FF2B5EF4-FFF2-40B4-BE49-F238E27FC236}">
                <a16:creationId xmlns:a16="http://schemas.microsoft.com/office/drawing/2014/main" id="{2E94E440-B1C5-4C7C-AA6D-38BBC76C6D4E}"/>
              </a:ext>
            </a:extLst>
          </p:cNvPr>
          <p:cNvPicPr preferRelativeResize="0">
            <a:picLocks/>
          </p:cNvPicPr>
          <p:nvPr/>
        </p:nvPicPr>
        <p:blipFill rotWithShape="1">
          <a:blip r:embed="rId9"/>
          <a:srcRect l="10563" t="32169" r="79236" b="45103"/>
          <a:stretch/>
        </p:blipFill>
        <p:spPr>
          <a:xfrm>
            <a:off x="4504475" y="6904253"/>
            <a:ext cx="667512" cy="786384"/>
          </a:xfrm>
          <a:prstGeom prst="ellipse">
            <a:avLst/>
          </a:prstGeom>
          <a:ln>
            <a:solidFill>
              <a:schemeClr val="accent1"/>
            </a:solidFill>
          </a:ln>
        </p:spPr>
      </p:pic>
      <p:pic>
        <p:nvPicPr>
          <p:cNvPr id="331" name="Picture 330">
            <a:extLst>
              <a:ext uri="{FF2B5EF4-FFF2-40B4-BE49-F238E27FC236}">
                <a16:creationId xmlns:a16="http://schemas.microsoft.com/office/drawing/2014/main" id="{7D2EF4F5-43D9-4711-8824-3B4CD02CF5C4}"/>
              </a:ext>
            </a:extLst>
          </p:cNvPr>
          <p:cNvPicPr preferRelativeResize="0">
            <a:picLocks/>
          </p:cNvPicPr>
          <p:nvPr/>
        </p:nvPicPr>
        <p:blipFill>
          <a:blip r:embed="rId60" cstate="email">
            <a:extLst>
              <a:ext uri="{28A0092B-C50C-407E-A947-70E740481C1C}">
                <a14:useLocalDpi xmlns:a14="http://schemas.microsoft.com/office/drawing/2010/main" val="0"/>
              </a:ext>
            </a:extLst>
          </a:blip>
          <a:stretch>
            <a:fillRect/>
          </a:stretch>
        </p:blipFill>
        <p:spPr>
          <a:xfrm>
            <a:off x="14082581" y="5052530"/>
            <a:ext cx="667512" cy="786384"/>
          </a:xfrm>
          <a:prstGeom prst="ellipse">
            <a:avLst/>
          </a:prstGeom>
          <a:ln w="12700" cap="rnd">
            <a:solidFill>
              <a:schemeClr val="bg1"/>
            </a:solidFill>
            <a:prstDash val="solid"/>
          </a:ln>
          <a:effectLst/>
        </p:spPr>
      </p:pic>
      <p:pic>
        <p:nvPicPr>
          <p:cNvPr id="352" name="Picture 351">
            <a:extLst>
              <a:ext uri="{FF2B5EF4-FFF2-40B4-BE49-F238E27FC236}">
                <a16:creationId xmlns:a16="http://schemas.microsoft.com/office/drawing/2014/main" id="{808E63FD-42E7-4F5C-B6C6-8C5D6728A216}"/>
              </a:ext>
            </a:extLst>
          </p:cNvPr>
          <p:cNvPicPr preferRelativeResize="0">
            <a:picLocks/>
          </p:cNvPicPr>
          <p:nvPr/>
        </p:nvPicPr>
        <p:blipFill rotWithShape="1">
          <a:blip r:embed="rId9"/>
          <a:srcRect l="10563" t="32169" r="79236" b="45103"/>
          <a:stretch/>
        </p:blipFill>
        <p:spPr>
          <a:xfrm>
            <a:off x="19537709" y="9921046"/>
            <a:ext cx="667512" cy="786384"/>
          </a:xfrm>
          <a:prstGeom prst="ellipse">
            <a:avLst/>
          </a:prstGeom>
          <a:ln>
            <a:solidFill>
              <a:schemeClr val="accent1"/>
            </a:solidFill>
          </a:ln>
        </p:spPr>
      </p:pic>
      <p:sp>
        <p:nvSpPr>
          <p:cNvPr id="364" name="Rectangle 363">
            <a:extLst>
              <a:ext uri="{FF2B5EF4-FFF2-40B4-BE49-F238E27FC236}">
                <a16:creationId xmlns:a16="http://schemas.microsoft.com/office/drawing/2014/main" id="{04E4A73A-4D8E-4DF1-A341-C58E5BBD3F35}"/>
              </a:ext>
            </a:extLst>
          </p:cNvPr>
          <p:cNvSpPr/>
          <p:nvPr/>
        </p:nvSpPr>
        <p:spPr>
          <a:xfrm>
            <a:off x="22667305" y="1294469"/>
            <a:ext cx="2368299" cy="79551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t>
            </a:r>
            <a:r>
              <a:rPr lang="en-US" sz="1400" dirty="0"/>
              <a:t>Silvia Marisol</a:t>
            </a:r>
          </a:p>
          <a:p>
            <a:r>
              <a:rPr lang="en-US" sz="1050" b="1" dirty="0">
                <a:solidFill>
                  <a:schemeClr val="bg1"/>
                </a:solidFill>
              </a:rPr>
              <a:t>       Procurement Project                       }      Manager MTY MX</a:t>
            </a:r>
            <a:r>
              <a:rPr lang="en-US" sz="800" b="1" dirty="0">
                <a:solidFill>
                  <a:schemeClr val="bg1"/>
                </a:solidFill>
              </a:rPr>
              <a:t>                          </a:t>
            </a:r>
            <a:endParaRPr lang="en-US" sz="1050" b="1" dirty="0">
              <a:solidFill>
                <a:schemeClr val="bg1"/>
              </a:solidFill>
            </a:endParaRPr>
          </a:p>
          <a:p>
            <a:endParaRPr lang="en-US" sz="1000" dirty="0"/>
          </a:p>
        </p:txBody>
      </p:sp>
      <p:sp>
        <p:nvSpPr>
          <p:cNvPr id="366" name="Rectangle 365">
            <a:extLst>
              <a:ext uri="{FF2B5EF4-FFF2-40B4-BE49-F238E27FC236}">
                <a16:creationId xmlns:a16="http://schemas.microsoft.com/office/drawing/2014/main" id="{3DB21C23-3F13-4DFC-A15F-9EEEA49856F4}"/>
              </a:ext>
            </a:extLst>
          </p:cNvPr>
          <p:cNvSpPr/>
          <p:nvPr/>
        </p:nvSpPr>
        <p:spPr>
          <a:xfrm>
            <a:off x="25942513" y="1249617"/>
            <a:ext cx="2368299" cy="75209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Nubia Nevarez          </a:t>
            </a:r>
          </a:p>
          <a:p>
            <a:r>
              <a:rPr lang="en-US" sz="1400" b="1" dirty="0">
                <a:solidFill>
                  <a:schemeClr val="bg1"/>
                </a:solidFill>
              </a:rPr>
              <a:t>       </a:t>
            </a:r>
            <a:r>
              <a:rPr lang="en-US" sz="1050" b="1" dirty="0">
                <a:solidFill>
                  <a:schemeClr val="bg1"/>
                </a:solidFill>
              </a:rPr>
              <a:t>Plant Procurement Buyer </a:t>
            </a:r>
          </a:p>
          <a:p>
            <a:r>
              <a:rPr lang="en-US" sz="1050" b="1" dirty="0">
                <a:solidFill>
                  <a:schemeClr val="bg1"/>
                </a:solidFill>
              </a:rPr>
              <a:t>          MTY MX</a:t>
            </a:r>
          </a:p>
        </p:txBody>
      </p:sp>
      <p:pic>
        <p:nvPicPr>
          <p:cNvPr id="2050" name="Picture 2">
            <a:extLst>
              <a:ext uri="{FF2B5EF4-FFF2-40B4-BE49-F238E27FC236}">
                <a16:creationId xmlns:a16="http://schemas.microsoft.com/office/drawing/2014/main" id="{F52C312E-89CB-4216-A2DB-0DF0584ADF23}"/>
              </a:ext>
            </a:extLst>
          </p:cNvPr>
          <p:cNvPicPr>
            <a:picLocks noChangeAspect="1"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25530999" y="1242576"/>
            <a:ext cx="808739" cy="80873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AE4910B-D8EC-4325-A832-F3D6885A6610}"/>
              </a:ext>
            </a:extLst>
          </p:cNvPr>
          <p:cNvPicPr>
            <a:picLocks noChangeAspect="1"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22171910" y="1336901"/>
            <a:ext cx="728479" cy="72847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318" name="Connector: Elbow 317">
            <a:extLst>
              <a:ext uri="{FF2B5EF4-FFF2-40B4-BE49-F238E27FC236}">
                <a16:creationId xmlns:a16="http://schemas.microsoft.com/office/drawing/2014/main" id="{3A8D13E2-0349-4106-9B21-4D5311B4F20A}"/>
              </a:ext>
            </a:extLst>
          </p:cNvPr>
          <p:cNvCxnSpPr>
            <a:cxnSpLocks/>
          </p:cNvCxnSpPr>
          <p:nvPr/>
        </p:nvCxnSpPr>
        <p:spPr>
          <a:xfrm rot="16200000" flipV="1">
            <a:off x="22151005" y="-482971"/>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2" name="Connector: Elbow 341">
            <a:extLst>
              <a:ext uri="{FF2B5EF4-FFF2-40B4-BE49-F238E27FC236}">
                <a16:creationId xmlns:a16="http://schemas.microsoft.com/office/drawing/2014/main" id="{4A88ABED-5B6E-4B33-B985-9B5809FA760D}"/>
              </a:ext>
            </a:extLst>
          </p:cNvPr>
          <p:cNvCxnSpPr>
            <a:cxnSpLocks/>
          </p:cNvCxnSpPr>
          <p:nvPr/>
        </p:nvCxnSpPr>
        <p:spPr>
          <a:xfrm rot="16200000" flipV="1">
            <a:off x="25565216" y="-490074"/>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56" name="Picture 355">
            <a:extLst>
              <a:ext uri="{FF2B5EF4-FFF2-40B4-BE49-F238E27FC236}">
                <a16:creationId xmlns:a16="http://schemas.microsoft.com/office/drawing/2014/main" id="{FD516FD2-F346-46B3-AEAE-3BEC1D966723}"/>
              </a:ext>
            </a:extLst>
          </p:cNvPr>
          <p:cNvPicPr preferRelativeResize="0">
            <a:picLocks/>
          </p:cNvPicPr>
          <p:nvPr/>
        </p:nvPicPr>
        <p:blipFill rotWithShape="1">
          <a:blip r:embed="rId9"/>
          <a:srcRect l="10563" t="32169" r="79236" b="45103"/>
          <a:stretch/>
        </p:blipFill>
        <p:spPr>
          <a:xfrm>
            <a:off x="13946747" y="6890754"/>
            <a:ext cx="667512" cy="786384"/>
          </a:xfrm>
          <a:prstGeom prst="ellipse">
            <a:avLst/>
          </a:prstGeom>
          <a:ln>
            <a:solidFill>
              <a:schemeClr val="accent1"/>
            </a:solidFill>
          </a:ln>
        </p:spPr>
      </p:pic>
      <p:pic>
        <p:nvPicPr>
          <p:cNvPr id="361" name="Picture 360">
            <a:extLst>
              <a:ext uri="{FF2B5EF4-FFF2-40B4-BE49-F238E27FC236}">
                <a16:creationId xmlns:a16="http://schemas.microsoft.com/office/drawing/2014/main" id="{62A1CDA6-AA6C-4E77-8F0C-A180456CA7C6}"/>
              </a:ext>
            </a:extLst>
          </p:cNvPr>
          <p:cNvPicPr preferRelativeResize="0">
            <a:picLocks/>
          </p:cNvPicPr>
          <p:nvPr/>
        </p:nvPicPr>
        <p:blipFill rotWithShape="1">
          <a:blip r:embed="rId9"/>
          <a:srcRect l="10563" t="32169" r="79236" b="45103"/>
          <a:stretch/>
        </p:blipFill>
        <p:spPr>
          <a:xfrm>
            <a:off x="13958159" y="7817098"/>
            <a:ext cx="667512" cy="786384"/>
          </a:xfrm>
          <a:prstGeom prst="ellipse">
            <a:avLst/>
          </a:prstGeom>
          <a:ln>
            <a:solidFill>
              <a:schemeClr val="accent1"/>
            </a:solidFill>
          </a:ln>
        </p:spPr>
      </p:pic>
      <p:sp>
        <p:nvSpPr>
          <p:cNvPr id="21" name="AutoShape 2">
            <a:extLst>
              <a:ext uri="{FF2B5EF4-FFF2-40B4-BE49-F238E27FC236}">
                <a16:creationId xmlns:a16="http://schemas.microsoft.com/office/drawing/2014/main" id="{D4831D9C-5A64-4C80-BCDD-894F7E90BA48}"/>
              </a:ext>
            </a:extLst>
          </p:cNvPr>
          <p:cNvSpPr>
            <a:spLocks noChangeAspect="1" noChangeArrowheads="1"/>
          </p:cNvSpPr>
          <p:nvPr/>
        </p:nvSpPr>
        <p:spPr bwMode="auto">
          <a:xfrm>
            <a:off x="15849600" y="74485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a:extLst>
              <a:ext uri="{FF2B5EF4-FFF2-40B4-BE49-F238E27FC236}">
                <a16:creationId xmlns:a16="http://schemas.microsoft.com/office/drawing/2014/main" id="{63E54F0C-0378-4543-8CEC-CBF5CC8E8870}"/>
              </a:ext>
            </a:extLst>
          </p:cNvPr>
          <p:cNvPicPr>
            <a:picLocks noChangeAspect="1" noChangeArrowheads="1"/>
          </p:cNvPicPr>
          <p:nvPr/>
        </p:nvPicPr>
        <p:blipFill>
          <a:blip r:embed="rId63" cstate="email">
            <a:extLst>
              <a:ext uri="{28A0092B-C50C-407E-A947-70E740481C1C}">
                <a14:useLocalDpi xmlns:a14="http://schemas.microsoft.com/office/drawing/2010/main" val="0"/>
              </a:ext>
            </a:extLst>
          </a:blip>
          <a:srcRect/>
          <a:stretch>
            <a:fillRect/>
          </a:stretch>
        </p:blipFill>
        <p:spPr bwMode="auto">
          <a:xfrm>
            <a:off x="26194156" y="5708786"/>
            <a:ext cx="746472" cy="74570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75" name="TextBox 374">
            <a:extLst>
              <a:ext uri="{FF2B5EF4-FFF2-40B4-BE49-F238E27FC236}">
                <a16:creationId xmlns:a16="http://schemas.microsoft.com/office/drawing/2014/main" id="{63D53CFE-5A70-4937-BDB6-39DAA93B3753}"/>
              </a:ext>
            </a:extLst>
          </p:cNvPr>
          <p:cNvSpPr txBox="1"/>
          <p:nvPr/>
        </p:nvSpPr>
        <p:spPr>
          <a:xfrm>
            <a:off x="11447805" y="12687854"/>
            <a:ext cx="2368296" cy="6465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a:t>
            </a:r>
            <a:r>
              <a:rPr lang="en-US" sz="1200" b="1" dirty="0" err="1">
                <a:solidFill>
                  <a:schemeClr val="bg1"/>
                </a:solidFill>
              </a:rPr>
              <a:t>Raygoza</a:t>
            </a:r>
            <a:endParaRPr lang="en-US" sz="1200" b="1" dirty="0">
              <a:solidFill>
                <a:schemeClr val="bg1"/>
              </a:solidFill>
            </a:endParaRP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a:t>
            </a:r>
          </a:p>
        </p:txBody>
      </p:sp>
      <p:pic>
        <p:nvPicPr>
          <p:cNvPr id="378" name="Picture 377">
            <a:extLst>
              <a:ext uri="{FF2B5EF4-FFF2-40B4-BE49-F238E27FC236}">
                <a16:creationId xmlns:a16="http://schemas.microsoft.com/office/drawing/2014/main" id="{BE9550B2-CD39-4E66-BB22-7F6380D6E8B3}"/>
              </a:ext>
            </a:extLst>
          </p:cNvPr>
          <p:cNvPicPr preferRelativeResize="0">
            <a:picLocks/>
          </p:cNvPicPr>
          <p:nvPr/>
        </p:nvPicPr>
        <p:blipFill rotWithShape="1">
          <a:blip r:embed="rId9"/>
          <a:srcRect l="10563" t="32169" r="79236" b="45103"/>
          <a:stretch/>
        </p:blipFill>
        <p:spPr>
          <a:xfrm>
            <a:off x="11320061" y="12649445"/>
            <a:ext cx="667512" cy="786384"/>
          </a:xfrm>
          <a:prstGeom prst="ellipse">
            <a:avLst/>
          </a:prstGeom>
          <a:ln>
            <a:solidFill>
              <a:schemeClr val="accent1"/>
            </a:solidFill>
          </a:ln>
        </p:spPr>
      </p:pic>
      <p:cxnSp>
        <p:nvCxnSpPr>
          <p:cNvPr id="380" name="Straight Arrow Connector 379">
            <a:extLst>
              <a:ext uri="{FF2B5EF4-FFF2-40B4-BE49-F238E27FC236}">
                <a16:creationId xmlns:a16="http://schemas.microsoft.com/office/drawing/2014/main" id="{BA6AE2DA-4FC2-4893-818E-15DCCBDE144C}"/>
              </a:ext>
            </a:extLst>
          </p:cNvPr>
          <p:cNvCxnSpPr>
            <a:cxnSpLocks/>
          </p:cNvCxnSpPr>
          <p:nvPr/>
        </p:nvCxnSpPr>
        <p:spPr>
          <a:xfrm>
            <a:off x="11163808" y="13196953"/>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67" name="Picture 366">
            <a:extLst>
              <a:ext uri="{FF2B5EF4-FFF2-40B4-BE49-F238E27FC236}">
                <a16:creationId xmlns:a16="http://schemas.microsoft.com/office/drawing/2014/main" id="{B50C40E9-2CD4-4760-AFBE-568B02227DA2}"/>
              </a:ext>
            </a:extLst>
          </p:cNvPr>
          <p:cNvPicPr preferRelativeResize="0">
            <a:picLocks/>
          </p:cNvPicPr>
          <p:nvPr/>
        </p:nvPicPr>
        <p:blipFill rotWithShape="1">
          <a:blip r:embed="rId9"/>
          <a:srcRect l="10563" t="32169" r="79236" b="45103"/>
          <a:stretch/>
        </p:blipFill>
        <p:spPr>
          <a:xfrm>
            <a:off x="10794858" y="7725464"/>
            <a:ext cx="667512" cy="786384"/>
          </a:xfrm>
          <a:prstGeom prst="ellipse">
            <a:avLst/>
          </a:prstGeom>
          <a:ln>
            <a:solidFill>
              <a:schemeClr val="accent1"/>
            </a:solidFill>
          </a:ln>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C0CD35F-E92D-46BD-A282-2EEE9E4FC8F8}"/>
              </a:ext>
            </a:extLst>
          </p:cNvPr>
          <p:cNvSpPr/>
          <p:nvPr/>
        </p:nvSpPr>
        <p:spPr>
          <a:xfrm>
            <a:off x="-152400" y="7981"/>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10524369" y="1229218"/>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grpSp>
        <p:nvGrpSpPr>
          <p:cNvPr id="10" name="Group 9">
            <a:extLst>
              <a:ext uri="{FF2B5EF4-FFF2-40B4-BE49-F238E27FC236}">
                <a16:creationId xmlns:a16="http://schemas.microsoft.com/office/drawing/2014/main" id="{58124573-885B-4187-89CD-2DA947730576}"/>
              </a:ext>
            </a:extLst>
          </p:cNvPr>
          <p:cNvGrpSpPr/>
          <p:nvPr/>
        </p:nvGrpSpPr>
        <p:grpSpPr>
          <a:xfrm>
            <a:off x="5217237" y="3373128"/>
            <a:ext cx="15075233" cy="10050002"/>
            <a:chOff x="5004586" y="2862766"/>
            <a:chExt cx="15075233" cy="10050002"/>
          </a:xfrm>
        </p:grpSpPr>
        <p:grpSp>
          <p:nvGrpSpPr>
            <p:cNvPr id="43" name="Group 42">
              <a:extLst>
                <a:ext uri="{FF2B5EF4-FFF2-40B4-BE49-F238E27FC236}">
                  <a16:creationId xmlns:a16="http://schemas.microsoft.com/office/drawing/2014/main" id="{31285BB1-B4AA-48DA-A278-460C5B7266B0}"/>
                </a:ext>
              </a:extLst>
            </p:cNvPr>
            <p:cNvGrpSpPr/>
            <p:nvPr/>
          </p:nvGrpSpPr>
          <p:grpSpPr>
            <a:xfrm>
              <a:off x="5004586" y="2862766"/>
              <a:ext cx="15075233" cy="10050002"/>
              <a:chOff x="4228570" y="2875513"/>
              <a:chExt cx="15075233" cy="10050002"/>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4228570" y="5797071"/>
                <a:ext cx="51587" cy="712844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192841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40" name="TextBox 139">
                <a:extLst>
                  <a:ext uri="{FF2B5EF4-FFF2-40B4-BE49-F238E27FC236}">
                    <a16:creationId xmlns:a16="http://schemas.microsoft.com/office/drawing/2014/main" id="{862478C4-43B1-4C6F-993F-940F4B231A5C}"/>
                  </a:ext>
                </a:extLst>
              </p:cNvPr>
              <p:cNvSpPr txBox="1"/>
              <p:nvPr/>
            </p:nvSpPr>
            <p:spPr>
              <a:xfrm>
                <a:off x="6547112" y="6841355"/>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4400" b="1" dirty="0">
                    <a:solidFill>
                      <a:schemeClr val="bg1"/>
                    </a:solidFill>
                  </a:rPr>
                  <a:t>Karthik Machiraju</a:t>
                </a:r>
              </a:p>
              <a:p>
                <a:r>
                  <a:rPr lang="en-US" sz="2400" b="1" dirty="0">
                    <a:solidFill>
                      <a:schemeClr val="bg1"/>
                    </a:solidFill>
                  </a:rPr>
                  <a:t>        Power Products, Power Systems</a:t>
                </a:r>
                <a:r>
                  <a:rPr lang="en-US" sz="2000" b="1" dirty="0">
                    <a:solidFill>
                      <a:schemeClr val="bg1"/>
                    </a:solidFill>
                  </a:rPr>
                  <a:t>, Erlanger</a:t>
                </a:r>
                <a:r>
                  <a:rPr lang="en-US" sz="1400" b="1" dirty="0">
                    <a:solidFill>
                      <a:schemeClr val="bg1"/>
                    </a:solidFill>
                  </a:rPr>
                  <a:t>, KT</a:t>
                </a:r>
                <a:endParaRPr lang="en-US" sz="2000" b="1" dirty="0">
                  <a:solidFill>
                    <a:schemeClr val="bg1"/>
                  </a:solidFill>
                </a:endParaRPr>
              </a:p>
              <a:p>
                <a:r>
                  <a:rPr lang="en-US" sz="2800" dirty="0">
                    <a:solidFill>
                      <a:schemeClr val="bg1"/>
                    </a:solidFill>
                  </a:rPr>
                  <a:t>       PSA and move administrator.</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6547112" y="9897827"/>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4000" b="1" dirty="0">
                    <a:solidFill>
                      <a:schemeClr val="bg1"/>
                    </a:solidFill>
                  </a:rPr>
                  <a:t>Filiberto Escamilla</a:t>
                </a:r>
              </a:p>
              <a:p>
                <a:r>
                  <a:rPr lang="es-MX" sz="3200" b="1" dirty="0">
                    <a:solidFill>
                      <a:schemeClr val="bg1"/>
                    </a:solidFill>
                  </a:rPr>
                  <a:t>E      </a:t>
                </a:r>
                <a:r>
                  <a:rPr lang="en-US" sz="2800" b="1" dirty="0">
                    <a:solidFill>
                      <a:schemeClr val="bg1"/>
                    </a:solidFill>
                  </a:rPr>
                  <a:t>Home &amp; Distribution, </a:t>
                </a:r>
              </a:p>
              <a:p>
                <a:r>
                  <a:rPr lang="en-US" sz="2800" b="1" dirty="0">
                    <a:solidFill>
                      <a:schemeClr val="bg1"/>
                    </a:solidFill>
                  </a:rPr>
                  <a:t>          MTY MX  </a:t>
                </a:r>
                <a:endParaRPr lang="en-US" sz="2800" dirty="0">
                  <a:solidFill>
                    <a:schemeClr val="bg1"/>
                  </a:solidFill>
                </a:endParaRPr>
              </a:p>
            </p:txBody>
          </p: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5"/>
            <a:stretch>
              <a:fillRect/>
            </a:stretch>
          </p:blipFill>
          <p:spPr>
            <a:xfrm>
              <a:off x="5918339" y="9650574"/>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sp>
        <p:nvSpPr>
          <p:cNvPr id="18" name="AutoShape 2">
            <a:extLst>
              <a:ext uri="{FF2B5EF4-FFF2-40B4-BE49-F238E27FC236}">
                <a16:creationId xmlns:a16="http://schemas.microsoft.com/office/drawing/2014/main" id="{4DD4F8FC-4E97-4EA7-877B-85A306E62893}"/>
              </a:ext>
            </a:extLst>
          </p:cNvPr>
          <p:cNvSpPr>
            <a:spLocks noChangeAspect="1" noChangeArrowheads="1"/>
          </p:cNvSpPr>
          <p:nvPr/>
        </p:nvSpPr>
        <p:spPr bwMode="auto">
          <a:xfrm>
            <a:off x="15849600" y="74485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4">
            <a:extLst>
              <a:ext uri="{FF2B5EF4-FFF2-40B4-BE49-F238E27FC236}">
                <a16:creationId xmlns:a16="http://schemas.microsoft.com/office/drawing/2014/main" id="{A65995C7-01F3-4326-B38C-32FD0891F737}"/>
              </a:ext>
            </a:extLst>
          </p:cNvPr>
          <p:cNvSpPr>
            <a:spLocks noChangeAspect="1" noChangeArrowheads="1"/>
          </p:cNvSpPr>
          <p:nvPr/>
        </p:nvSpPr>
        <p:spPr bwMode="auto">
          <a:xfrm>
            <a:off x="16002000" y="7600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TextBox 22">
            <a:extLst>
              <a:ext uri="{FF2B5EF4-FFF2-40B4-BE49-F238E27FC236}">
                <a16:creationId xmlns:a16="http://schemas.microsoft.com/office/drawing/2014/main" id="{C8FE949C-0143-40D1-B6FB-095C20A8945D}"/>
              </a:ext>
            </a:extLst>
          </p:cNvPr>
          <p:cNvSpPr txBox="1"/>
          <p:nvPr/>
        </p:nvSpPr>
        <p:spPr>
          <a:xfrm>
            <a:off x="7535779" y="12776386"/>
            <a:ext cx="7214616" cy="165244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4000" b="1" dirty="0">
                <a:solidFill>
                  <a:schemeClr val="bg1"/>
                </a:solidFill>
              </a:rPr>
              <a:t>Madeleine Gutierrez</a:t>
            </a:r>
          </a:p>
          <a:p>
            <a:r>
              <a:rPr lang="es-MX" sz="3200" b="1" dirty="0">
                <a:solidFill>
                  <a:schemeClr val="bg1"/>
                </a:solidFill>
              </a:rPr>
              <a:t>E      </a:t>
            </a:r>
            <a:r>
              <a:rPr lang="en-US" sz="2800" b="1" dirty="0">
                <a:solidFill>
                  <a:schemeClr val="bg1"/>
                </a:solidFill>
              </a:rPr>
              <a:t>Procurement Sr Project Manager</a:t>
            </a:r>
          </a:p>
          <a:p>
            <a:endParaRPr lang="en-US" sz="2800" dirty="0">
              <a:solidFill>
                <a:schemeClr val="bg1"/>
              </a:solidFill>
            </a:endParaRPr>
          </a:p>
        </p:txBody>
      </p:sp>
      <p:pic>
        <p:nvPicPr>
          <p:cNvPr id="1026" name="Picture 2">
            <a:extLst>
              <a:ext uri="{FF2B5EF4-FFF2-40B4-BE49-F238E27FC236}">
                <a16:creationId xmlns:a16="http://schemas.microsoft.com/office/drawing/2014/main" id="{2159DAA2-3AE4-4604-A87F-7B1FA616CF27}"/>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923720" y="12481941"/>
            <a:ext cx="2167113" cy="21671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0653C1-55AC-47D9-81C2-BAB224F63B74}"/>
              </a:ext>
            </a:extLst>
          </p:cNvPr>
          <p:cNvCxnSpPr>
            <a:cxnSpLocks/>
          </p:cNvCxnSpPr>
          <p:nvPr/>
        </p:nvCxnSpPr>
        <p:spPr>
          <a:xfrm>
            <a:off x="5200518" y="13423130"/>
            <a:ext cx="72320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D010AB-D47B-4E4E-A2BE-C5323B98E9DE}"/>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a:xfrm>
            <a:off x="6117622" y="14275707"/>
            <a:ext cx="1839915" cy="92461"/>
          </a:xfrm>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a:xfrm>
            <a:off x="3609067" y="14410981"/>
            <a:ext cx="5284185" cy="92461"/>
          </a:xfrm>
        </p:spPr>
        <p:txBody>
          <a:bodyPr/>
          <a:lstStyle/>
          <a:p>
            <a:r>
              <a:rPr lang="en-US" dirty="0"/>
              <a:t>Confidential Property of Schneider Electric |</a:t>
            </a:r>
          </a:p>
        </p:txBody>
      </p:sp>
      <p:sp>
        <p:nvSpPr>
          <p:cNvPr id="79" name="Rectangle 78">
            <a:extLst>
              <a:ext uri="{FF2B5EF4-FFF2-40B4-BE49-F238E27FC236}">
                <a16:creationId xmlns:a16="http://schemas.microsoft.com/office/drawing/2014/main" id="{3FC8A6B0-1CFD-4B11-8ED4-0991521235FF}"/>
              </a:ext>
            </a:extLst>
          </p:cNvPr>
          <p:cNvSpPr/>
          <p:nvPr/>
        </p:nvSpPr>
        <p:spPr>
          <a:xfrm>
            <a:off x="5447941" y="1042956"/>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grpSp>
        <p:nvGrpSpPr>
          <p:cNvPr id="23" name="Group 22">
            <a:extLst>
              <a:ext uri="{FF2B5EF4-FFF2-40B4-BE49-F238E27FC236}">
                <a16:creationId xmlns:a16="http://schemas.microsoft.com/office/drawing/2014/main" id="{3102ADA2-8B2E-4DF7-B1DE-45DDF362BD21}"/>
              </a:ext>
            </a:extLst>
          </p:cNvPr>
          <p:cNvGrpSpPr/>
          <p:nvPr/>
        </p:nvGrpSpPr>
        <p:grpSpPr>
          <a:xfrm>
            <a:off x="3588425" y="2973342"/>
            <a:ext cx="25184744" cy="9990120"/>
            <a:chOff x="3438567" y="2729687"/>
            <a:chExt cx="25184744" cy="9990120"/>
          </a:xfrm>
        </p:grpSpPr>
        <p:sp>
          <p:nvSpPr>
            <p:cNvPr id="40" name="TextBox 39">
              <a:extLst>
                <a:ext uri="{FF2B5EF4-FFF2-40B4-BE49-F238E27FC236}">
                  <a16:creationId xmlns:a16="http://schemas.microsoft.com/office/drawing/2014/main" id="{A651E4BA-DE2D-46CD-AE9E-DFD159A4B165}"/>
                </a:ext>
              </a:extLst>
            </p:cNvPr>
            <p:cNvSpPr txBox="1"/>
            <p:nvPr/>
          </p:nvSpPr>
          <p:spPr>
            <a:xfrm>
              <a:off x="4922122" y="1076342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2" name="TextBox 1">
              <a:extLst>
                <a:ext uri="{FF2B5EF4-FFF2-40B4-BE49-F238E27FC236}">
                  <a16:creationId xmlns:a16="http://schemas.microsoft.com/office/drawing/2014/main" id="{2823A24A-7448-4DBD-8983-EA71ED990F1C}"/>
                </a:ext>
              </a:extLst>
            </p:cNvPr>
            <p:cNvSpPr txBox="1"/>
            <p:nvPr/>
          </p:nvSpPr>
          <p:spPr>
            <a:xfrm>
              <a:off x="13461552" y="3003517"/>
              <a:ext cx="6707678" cy="163884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endParaRPr lang="en-US" sz="600" b="1" dirty="0">
                <a:solidFill>
                  <a:schemeClr val="bg1"/>
                </a:solidFill>
              </a:endParaRPr>
            </a:p>
            <a:p>
              <a:r>
                <a:rPr lang="en-US" sz="600" b="1" dirty="0">
                  <a:solidFill>
                    <a:schemeClr val="bg1"/>
                  </a:solidFill>
                </a:rPr>
                <a:t>                                                                         </a:t>
              </a:r>
              <a:r>
                <a:rPr lang="en-US" sz="2956" b="1" dirty="0">
                  <a:solidFill>
                    <a:schemeClr val="bg1"/>
                  </a:solidFill>
                </a:rPr>
                <a:t>Sr. Manager, MTY MEX          	L</a:t>
              </a:r>
              <a:r>
                <a:rPr lang="en-US" sz="2956" dirty="0">
                  <a:solidFill>
                    <a:schemeClr val="bg1"/>
                  </a:solidFill>
                </a:rPr>
                <a:t>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26" idx="4"/>
            </p:cNvCxnSpPr>
            <p:nvPr/>
          </p:nvCxnSpPr>
          <p:spPr>
            <a:xfrm flipV="1">
              <a:off x="13869869" y="4869383"/>
              <a:ext cx="0" cy="571623"/>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438567" y="5452948"/>
              <a:ext cx="1111005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444416" y="5441006"/>
              <a:ext cx="9261" cy="62440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53" idx="2"/>
            </p:cNvCxnSpPr>
            <p:nvPr/>
          </p:nvCxnSpPr>
          <p:spPr>
            <a:xfrm>
              <a:off x="3459209" y="6731750"/>
              <a:ext cx="78485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2094145" y="5459672"/>
              <a:ext cx="24816" cy="62852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12106010" y="6731991"/>
              <a:ext cx="65585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flipV="1">
              <a:off x="14453362" y="5428306"/>
              <a:ext cx="6142045" cy="2612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56956" y="5452948"/>
              <a:ext cx="38452" cy="629950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63856" y="9198087"/>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2118961" y="11752452"/>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2094145" y="9182937"/>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4247118" y="10490666"/>
              <a:ext cx="2130552" cy="2139696"/>
            </a:xfrm>
            <a:prstGeom prst="flowChartConnector">
              <a:avLst/>
            </a:prstGeom>
          </p:spPr>
        </p:pic>
        <p:sp>
          <p:nvSpPr>
            <p:cNvPr id="44" name="TextBox 43">
              <a:extLst>
                <a:ext uri="{FF2B5EF4-FFF2-40B4-BE49-F238E27FC236}">
                  <a16:creationId xmlns:a16="http://schemas.microsoft.com/office/drawing/2014/main" id="{CE764B7D-634A-4475-8AFD-84A28FA253AE}"/>
                </a:ext>
              </a:extLst>
            </p:cNvPr>
            <p:cNvSpPr txBox="1"/>
            <p:nvPr/>
          </p:nvSpPr>
          <p:spPr>
            <a:xfrm>
              <a:off x="21865895" y="1083845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r>
                <a:rPr lang="en-US" sz="2400" b="1" dirty="0">
                  <a:solidFill>
                    <a:schemeClr val="bg1"/>
                  </a:solidFill>
                </a:rPr>
                <a:t>Procurement- Direct Purchasing</a:t>
              </a:r>
              <a:endParaRPr lang="en-US" sz="2800" b="1" dirty="0">
                <a:solidFill>
                  <a:schemeClr val="bg1"/>
                </a:solidFill>
              </a:endParaRPr>
            </a:p>
            <a:p>
              <a:r>
                <a:rPr lang="en-US" sz="2800" dirty="0">
                  <a:solidFill>
                    <a:schemeClr val="bg1"/>
                  </a:solidFill>
                </a:rPr>
                <a:t>                 </a:t>
              </a:r>
              <a:r>
                <a:rPr lang="en-US" sz="2800" b="1" dirty="0">
                  <a:solidFill>
                    <a:schemeClr val="bg1"/>
                  </a:solidFill>
                </a:rPr>
                <a:t>Intern, MTY,MEX</a:t>
              </a:r>
              <a:endParaRPr lang="en-US" sz="2000" b="1" dirty="0">
                <a:solidFill>
                  <a:schemeClr val="bg1"/>
                </a:solidFill>
              </a:endParaRPr>
            </a:p>
          </p:txBody>
        </p:sp>
        <p:pic>
          <p:nvPicPr>
            <p:cNvPr id="48" name="Picture 47">
              <a:extLst>
                <a:ext uri="{FF2B5EF4-FFF2-40B4-BE49-F238E27FC236}">
                  <a16:creationId xmlns:a16="http://schemas.microsoft.com/office/drawing/2014/main" id="{FE771D8B-1359-4593-9873-EFCFF6F8B313}"/>
                </a:ext>
              </a:extLst>
            </p:cNvPr>
            <p:cNvPicPr preferRelativeResize="0">
              <a:picLocks/>
            </p:cNvPicPr>
            <p:nvPr/>
          </p:nvPicPr>
          <p:blipFill rotWithShape="1">
            <a:blip r:embed="rId4"/>
            <a:srcRect l="10389" t="31541" r="78973" b="44510"/>
            <a:stretch/>
          </p:blipFill>
          <p:spPr>
            <a:xfrm>
              <a:off x="21270894" y="10580111"/>
              <a:ext cx="2130552" cy="2139696"/>
            </a:xfrm>
            <a:prstGeom prst="flowChartConnector">
              <a:avLst/>
            </a:prstGeom>
            <a:ln>
              <a:solidFill>
                <a:schemeClr val="accent1"/>
              </a:solidFill>
            </a:ln>
          </p:spPr>
        </p:pic>
        <p:pic>
          <p:nvPicPr>
            <p:cNvPr id="1026" name="Picture 2" descr="https://ids.se.com/image/user_male_portrait?img_id=1553357&amp;img_id_token=zdVtdniOAt8GdpEpOOZ%2BDxe96ig%3D&amp;t=1586958629016">
              <a:extLst>
                <a:ext uri="{FF2B5EF4-FFF2-40B4-BE49-F238E27FC236}">
                  <a16:creationId xmlns:a16="http://schemas.microsoft.com/office/drawing/2014/main" id="{5A5C96F2-E1C8-4E3D-8021-FCBC110FBD9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803364" y="2729687"/>
              <a:ext cx="2133009"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75B6DDA9-340C-45F1-8FEB-E563ED8E8306}"/>
                </a:ext>
              </a:extLst>
            </p:cNvPr>
            <p:cNvSpPr txBox="1"/>
            <p:nvPr/>
          </p:nvSpPr>
          <p:spPr>
            <a:xfrm>
              <a:off x="4928741" y="5856918"/>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pic>
          <p:nvPicPr>
            <p:cNvPr id="53" name="Picture 2" descr="https://spiceportal.schneider-electric.com/image/user_male_portrait?img_id=1552731&amp;img_id_token=zVTbmB4x5%2B4fnNTz3XR3LWD5h2g%3D&amp;t=1527601868564">
              <a:extLst>
                <a:ext uri="{FF2B5EF4-FFF2-40B4-BE49-F238E27FC236}">
                  <a16:creationId xmlns:a16="http://schemas.microsoft.com/office/drawing/2014/main" id="{517A59F5-2587-4E63-8CB6-A9EDA607BD40}"/>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244067" y="5661902"/>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BF5A2D6-87F3-4D32-9109-08CA6207313F}"/>
                </a:ext>
              </a:extLst>
            </p:cNvPr>
            <p:cNvSpPr txBox="1"/>
            <p:nvPr/>
          </p:nvSpPr>
          <p:spPr>
            <a:xfrm>
              <a:off x="4924461" y="8320202"/>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5" name="Picture 6" descr="https://spiceportal.schneider-electric.com/image/user_male_portrait?img_id=18065812&amp;img_id_token=L1TzhRImyqZnN%2FedVb0OuWzIiCI%3D&amp;t=1527602063597">
              <a:extLst>
                <a:ext uri="{FF2B5EF4-FFF2-40B4-BE49-F238E27FC236}">
                  <a16:creationId xmlns:a16="http://schemas.microsoft.com/office/drawing/2014/main" id="{10C7A9A6-CE17-4E40-BF37-4B11C72980C0}"/>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232807" y="8149916"/>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D5EE994F-B401-4BEE-B616-4094E677CB4D}"/>
                </a:ext>
              </a:extLst>
            </p:cNvPr>
            <p:cNvSpPr txBox="1"/>
            <p:nvPr/>
          </p:nvSpPr>
          <p:spPr>
            <a:xfrm>
              <a:off x="13404914" y="835623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Jaime Rodriguez</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2052" name="Picture 4" descr="https://ids.se.com/image/user_male_portrait?img_id=26507671&amp;img_id_token=mie9IZDYNwEUAL%2F%2B73FZdZad3To%3D&amp;t=1587044244059">
              <a:extLst>
                <a:ext uri="{FF2B5EF4-FFF2-40B4-BE49-F238E27FC236}">
                  <a16:creationId xmlns:a16="http://schemas.microsoft.com/office/drawing/2014/main" id="{8E0E6B29-A312-4E4B-B364-316F17D4FCFC}"/>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2810042" y="8145026"/>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1F6C553E-6B20-45B7-9717-5D670AF55E64}"/>
                </a:ext>
              </a:extLst>
            </p:cNvPr>
            <p:cNvCxnSpPr>
              <a:cxnSpLocks/>
            </p:cNvCxnSpPr>
            <p:nvPr/>
          </p:nvCxnSpPr>
          <p:spPr>
            <a:xfrm>
              <a:off x="3444416" y="9236187"/>
              <a:ext cx="78485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811BEEF-2B0D-4D8B-8771-39E47D27DFA6}"/>
                </a:ext>
              </a:extLst>
            </p:cNvPr>
            <p:cNvCxnSpPr>
              <a:cxnSpLocks/>
            </p:cNvCxnSpPr>
            <p:nvPr/>
          </p:nvCxnSpPr>
          <p:spPr>
            <a:xfrm>
              <a:off x="3447949" y="11688869"/>
              <a:ext cx="78485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A0FB22C3-1313-44F0-9C9A-7802A8484FFD}"/>
                </a:ext>
              </a:extLst>
            </p:cNvPr>
            <p:cNvSpPr txBox="1"/>
            <p:nvPr/>
          </p:nvSpPr>
          <p:spPr>
            <a:xfrm>
              <a:off x="13390374" y="10740196"/>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66" name="Picture 65">
              <a:extLst>
                <a:ext uri="{FF2B5EF4-FFF2-40B4-BE49-F238E27FC236}">
                  <a16:creationId xmlns:a16="http://schemas.microsoft.com/office/drawing/2014/main" id="{223AA7A1-F5C8-4B15-A949-063EDA1DA93F}"/>
                </a:ext>
              </a:extLst>
            </p:cNvPr>
            <p:cNvPicPr preferRelativeResize="0">
              <a:picLocks/>
            </p:cNvPicPr>
            <p:nvPr/>
          </p:nvPicPr>
          <p:blipFill rotWithShape="1">
            <a:blip r:embed="rId9"/>
            <a:srcRect l="8650" t="74728" r="88473" b="14315"/>
            <a:stretch/>
          </p:blipFill>
          <p:spPr>
            <a:xfrm>
              <a:off x="12793644" y="10519652"/>
              <a:ext cx="2130552" cy="2139696"/>
            </a:xfrm>
            <a:prstGeom prst="ellipse">
              <a:avLst/>
            </a:prstGeom>
          </p:spPr>
        </p:pic>
        <p:cxnSp>
          <p:nvCxnSpPr>
            <p:cNvPr id="67" name="Straight Arrow Connector 66">
              <a:extLst>
                <a:ext uri="{FF2B5EF4-FFF2-40B4-BE49-F238E27FC236}">
                  <a16:creationId xmlns:a16="http://schemas.microsoft.com/office/drawing/2014/main" id="{42AD4B94-BD4E-4999-94E0-A5CC3E2AB802}"/>
                </a:ext>
              </a:extLst>
            </p:cNvPr>
            <p:cNvCxnSpPr>
              <a:cxnSpLocks/>
            </p:cNvCxnSpPr>
            <p:nvPr/>
          </p:nvCxnSpPr>
          <p:spPr>
            <a:xfrm>
              <a:off x="20595407" y="6770660"/>
              <a:ext cx="65585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B3927980-DD02-454A-8E94-F73FB97EA286}"/>
                </a:ext>
              </a:extLst>
            </p:cNvPr>
            <p:cNvSpPr txBox="1"/>
            <p:nvPr/>
          </p:nvSpPr>
          <p:spPr>
            <a:xfrm>
              <a:off x="21865895" y="5879303"/>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69" name="Picture 68">
              <a:extLst>
                <a:ext uri="{FF2B5EF4-FFF2-40B4-BE49-F238E27FC236}">
                  <a16:creationId xmlns:a16="http://schemas.microsoft.com/office/drawing/2014/main" id="{DBFAEB78-5054-4CBB-854C-B665BC3EE298}"/>
                </a:ext>
              </a:extLst>
            </p:cNvPr>
            <p:cNvPicPr preferRelativeResize="0">
              <a:picLocks/>
            </p:cNvPicPr>
            <p:nvPr/>
          </p:nvPicPr>
          <p:blipFill>
            <a:blip r:embed="rId10"/>
            <a:stretch>
              <a:fillRect/>
            </a:stretch>
          </p:blipFill>
          <p:spPr>
            <a:xfrm>
              <a:off x="21273003" y="5693421"/>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3" name="Straight Arrow Connector 72">
              <a:extLst>
                <a:ext uri="{FF2B5EF4-FFF2-40B4-BE49-F238E27FC236}">
                  <a16:creationId xmlns:a16="http://schemas.microsoft.com/office/drawing/2014/main" id="{D331DFEF-CD95-4050-9BC9-33D723F2784A}"/>
                </a:ext>
              </a:extLst>
            </p:cNvPr>
            <p:cNvCxnSpPr>
              <a:cxnSpLocks/>
            </p:cNvCxnSpPr>
            <p:nvPr/>
          </p:nvCxnSpPr>
          <p:spPr>
            <a:xfrm>
              <a:off x="20563856" y="11744931"/>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2EDB720A-1D68-48A0-9DFA-EFC0838E01DF}"/>
              </a:ext>
            </a:extLst>
          </p:cNvPr>
          <p:cNvSpPr txBox="1"/>
          <p:nvPr/>
        </p:nvSpPr>
        <p:spPr>
          <a:xfrm>
            <a:off x="22015753" y="856248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endParaRPr lang="en-US" sz="2000" b="1" dirty="0">
              <a:solidFill>
                <a:schemeClr val="bg1"/>
              </a:solidFill>
            </a:endParaRPr>
          </a:p>
        </p:txBody>
      </p:sp>
      <p:pic>
        <p:nvPicPr>
          <p:cNvPr id="42" name="Picture 41">
            <a:extLst>
              <a:ext uri="{FF2B5EF4-FFF2-40B4-BE49-F238E27FC236}">
                <a16:creationId xmlns:a16="http://schemas.microsoft.com/office/drawing/2014/main" id="{ABC7DA4F-D7AB-4272-B19A-5F7D336249BA}"/>
              </a:ext>
            </a:extLst>
          </p:cNvPr>
          <p:cNvPicPr preferRelativeResize="0">
            <a:picLocks/>
          </p:cNvPicPr>
          <p:nvPr/>
        </p:nvPicPr>
        <p:blipFill rotWithShape="1">
          <a:blip r:embed="rId4"/>
          <a:srcRect l="10389" t="31541" r="78973" b="44510"/>
          <a:stretch/>
        </p:blipFill>
        <p:spPr>
          <a:xfrm>
            <a:off x="21420752" y="8356744"/>
            <a:ext cx="2130552" cy="2139696"/>
          </a:xfrm>
          <a:prstGeom prst="flowChartConnector">
            <a:avLst/>
          </a:prstGeom>
          <a:ln>
            <a:solidFill>
              <a:schemeClr val="accent1"/>
            </a:solidFill>
          </a:ln>
        </p:spPr>
      </p:pic>
      <p:sp>
        <p:nvSpPr>
          <p:cNvPr id="47" name="TextBox 46">
            <a:extLst>
              <a:ext uri="{FF2B5EF4-FFF2-40B4-BE49-F238E27FC236}">
                <a16:creationId xmlns:a16="http://schemas.microsoft.com/office/drawing/2014/main" id="{0BED8940-D931-4E52-B25F-D650BDC44866}"/>
              </a:ext>
            </a:extLst>
          </p:cNvPr>
          <p:cNvSpPr txBox="1"/>
          <p:nvPr/>
        </p:nvSpPr>
        <p:spPr>
          <a:xfrm>
            <a:off x="13691403" y="611392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endParaRPr lang="en-US" sz="2000" b="1" dirty="0">
              <a:solidFill>
                <a:schemeClr val="bg1"/>
              </a:solidFill>
            </a:endParaRPr>
          </a:p>
        </p:txBody>
      </p:sp>
      <p:pic>
        <p:nvPicPr>
          <p:cNvPr id="46" name="Picture 45">
            <a:extLst>
              <a:ext uri="{FF2B5EF4-FFF2-40B4-BE49-F238E27FC236}">
                <a16:creationId xmlns:a16="http://schemas.microsoft.com/office/drawing/2014/main" id="{0C573A1F-A21E-4191-A6C3-C9F52403E044}"/>
              </a:ext>
            </a:extLst>
          </p:cNvPr>
          <p:cNvPicPr preferRelativeResize="0">
            <a:picLocks/>
          </p:cNvPicPr>
          <p:nvPr/>
        </p:nvPicPr>
        <p:blipFill rotWithShape="1">
          <a:blip r:embed="rId4"/>
          <a:srcRect l="10389" t="31541" r="78973" b="44510"/>
          <a:stretch/>
        </p:blipFill>
        <p:spPr>
          <a:xfrm>
            <a:off x="12748145" y="5804457"/>
            <a:ext cx="2130552" cy="2139696"/>
          </a:xfrm>
          <a:prstGeom prst="flowChartConnector">
            <a:avLst/>
          </a:prstGeom>
          <a:ln>
            <a:solidFill>
              <a:schemeClr val="accent1"/>
            </a:solidFill>
          </a:ln>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C2B6D03A-0A29-4345-8420-8D57215629CE}"/>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3B62CFE-0B32-4857-BAE0-A132B28314D5}"/>
              </a:ext>
            </a:extLst>
          </p:cNvPr>
          <p:cNvSpPr/>
          <p:nvPr/>
        </p:nvSpPr>
        <p:spPr>
          <a:xfrm>
            <a:off x="4591191" y="612482"/>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105" name="Footer Placeholder 3">
            <a:extLst>
              <a:ext uri="{FF2B5EF4-FFF2-40B4-BE49-F238E27FC236}">
                <a16:creationId xmlns:a16="http://schemas.microsoft.com/office/drawing/2014/main" id="{33F0C831-DE64-4B55-B567-7B7E29E5BDB8}"/>
              </a:ext>
            </a:extLst>
          </p:cNvPr>
          <p:cNvSpPr>
            <a:spLocks noGrp="1"/>
          </p:cNvSpPr>
          <p:nvPr>
            <p:ph type="ftr" sz="quarter" idx="3"/>
          </p:nvPr>
        </p:nvSpPr>
        <p:spPr>
          <a:xfrm>
            <a:off x="3303649" y="14499401"/>
            <a:ext cx="5284185" cy="92461"/>
          </a:xfrm>
        </p:spPr>
        <p:txBody>
          <a:bodyPr/>
          <a:lstStyle/>
          <a:p>
            <a:r>
              <a:rPr lang="en-US" dirty="0"/>
              <a:t>Confidential Property of Schneider Electric |</a:t>
            </a:r>
          </a:p>
        </p:txBody>
      </p:sp>
      <p:cxnSp>
        <p:nvCxnSpPr>
          <p:cNvPr id="108" name="Straight Connector 107">
            <a:extLst>
              <a:ext uri="{FF2B5EF4-FFF2-40B4-BE49-F238E27FC236}">
                <a16:creationId xmlns:a16="http://schemas.microsoft.com/office/drawing/2014/main" id="{C7FFEA40-4F9F-46FD-8A7B-4E994488E29A}"/>
              </a:ext>
            </a:extLst>
          </p:cNvPr>
          <p:cNvCxnSpPr>
            <a:cxnSpLocks/>
          </p:cNvCxnSpPr>
          <p:nvPr/>
        </p:nvCxnSpPr>
        <p:spPr>
          <a:xfrm>
            <a:off x="3324210" y="4630898"/>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2707CAA7-31E0-47FB-B58B-ED0AAA502456}"/>
              </a:ext>
            </a:extLst>
          </p:cNvPr>
          <p:cNvCxnSpPr>
            <a:cxnSpLocks/>
          </p:cNvCxnSpPr>
          <p:nvPr/>
        </p:nvCxnSpPr>
        <p:spPr>
          <a:xfrm flipV="1">
            <a:off x="13908729" y="4625275"/>
            <a:ext cx="6472268" cy="562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4DE98D4-B225-49EE-AF8F-F9DD400FC37D}"/>
              </a:ext>
            </a:extLst>
          </p:cNvPr>
          <p:cNvCxnSpPr>
            <a:cxnSpLocks/>
          </p:cNvCxnSpPr>
          <p:nvPr/>
        </p:nvCxnSpPr>
        <p:spPr>
          <a:xfrm>
            <a:off x="11833458" y="12933073"/>
            <a:ext cx="65779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4ABA9925-6BD3-4156-8376-B84E2DBB8323}"/>
              </a:ext>
            </a:extLst>
          </p:cNvPr>
          <p:cNvCxnSpPr>
            <a:cxnSpLocks/>
          </p:cNvCxnSpPr>
          <p:nvPr/>
        </p:nvCxnSpPr>
        <p:spPr>
          <a:xfrm>
            <a:off x="20394675" y="5936262"/>
            <a:ext cx="45326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E8AAFE4-0922-4F2D-A61C-402555A448D6}"/>
              </a:ext>
            </a:extLst>
          </p:cNvPr>
          <p:cNvCxnSpPr>
            <a:cxnSpLocks/>
          </p:cNvCxnSpPr>
          <p:nvPr/>
        </p:nvCxnSpPr>
        <p:spPr>
          <a:xfrm>
            <a:off x="20380999" y="4625275"/>
            <a:ext cx="37427" cy="599731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88A88447-DFC2-4110-BBFD-22EE67D9744E}"/>
              </a:ext>
            </a:extLst>
          </p:cNvPr>
          <p:cNvCxnSpPr>
            <a:cxnSpLocks/>
          </p:cNvCxnSpPr>
          <p:nvPr/>
        </p:nvCxnSpPr>
        <p:spPr>
          <a:xfrm>
            <a:off x="20413014" y="8244943"/>
            <a:ext cx="600082"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2178EDD6-BFD9-4575-AC4B-09CB182DCBE5}"/>
              </a:ext>
            </a:extLst>
          </p:cNvPr>
          <p:cNvGrpSpPr/>
          <p:nvPr/>
        </p:nvGrpSpPr>
        <p:grpSpPr>
          <a:xfrm>
            <a:off x="13188219" y="5219254"/>
            <a:ext cx="15055084" cy="9041798"/>
            <a:chOff x="13188219" y="5066854"/>
            <a:chExt cx="15055084" cy="9041798"/>
          </a:xfrm>
        </p:grpSpPr>
        <p:sp>
          <p:nvSpPr>
            <p:cNvPr id="132" name="TextBox 131">
              <a:extLst>
                <a:ext uri="{FF2B5EF4-FFF2-40B4-BE49-F238E27FC236}">
                  <a16:creationId xmlns:a16="http://schemas.microsoft.com/office/drawing/2014/main" id="{64630BB4-7E7E-40C3-A0A9-D7C12DEFFDFB}"/>
                </a:ext>
              </a:extLst>
            </p:cNvPr>
            <p:cNvSpPr txBox="1"/>
            <p:nvPr/>
          </p:nvSpPr>
          <p:spPr>
            <a:xfrm>
              <a:off x="21485887" y="7380437"/>
              <a:ext cx="6757416" cy="1500411"/>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Open Position</a:t>
              </a:r>
            </a:p>
            <a:p>
              <a:r>
                <a:rPr lang="en-US" sz="2800" b="1" dirty="0">
                  <a:solidFill>
                    <a:schemeClr val="bg1"/>
                  </a:solidFill>
                </a:rPr>
                <a:t>                 </a:t>
              </a:r>
              <a:r>
                <a:rPr lang="en-US" sz="2400" b="1" dirty="0">
                  <a:solidFill>
                    <a:schemeClr val="bg1"/>
                  </a:solidFill>
                </a:rPr>
                <a:t>Purchasing Projects-Intern</a:t>
              </a:r>
            </a:p>
            <a:p>
              <a:r>
                <a:rPr lang="en-US" sz="2800" b="1" dirty="0">
                  <a:solidFill>
                    <a:schemeClr val="bg1"/>
                  </a:solidFill>
                </a:rPr>
                <a:t>                 MTY MEX  </a:t>
              </a:r>
              <a:endParaRPr lang="en-US" sz="2800" dirty="0">
                <a:solidFill>
                  <a:schemeClr val="bg1"/>
                </a:solidFill>
              </a:endParaRPr>
            </a:p>
          </p:txBody>
        </p:sp>
        <p:sp>
          <p:nvSpPr>
            <p:cNvPr id="133" name="TextBox 132">
              <a:extLst>
                <a:ext uri="{FF2B5EF4-FFF2-40B4-BE49-F238E27FC236}">
                  <a16:creationId xmlns:a16="http://schemas.microsoft.com/office/drawing/2014/main" id="{636635C2-8446-44FF-93E8-0780FBFAD285}"/>
                </a:ext>
              </a:extLst>
            </p:cNvPr>
            <p:cNvSpPr txBox="1"/>
            <p:nvPr/>
          </p:nvSpPr>
          <p:spPr>
            <a:xfrm>
              <a:off x="21485887" y="5066854"/>
              <a:ext cx="6757416" cy="1500411"/>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Open Position</a:t>
              </a:r>
              <a:endParaRPr lang="es-MX" sz="3550" b="1" dirty="0">
                <a:solidFill>
                  <a:schemeClr val="bg1"/>
                </a:solidFill>
              </a:endParaRPr>
            </a:p>
            <a:p>
              <a:r>
                <a:rPr lang="en-US" sz="2800" b="1" dirty="0">
                  <a:solidFill>
                    <a:schemeClr val="bg1"/>
                  </a:solidFill>
                </a:rPr>
                <a:t>                Purchasing Projects – Intern</a:t>
              </a:r>
            </a:p>
            <a:p>
              <a:r>
                <a:rPr lang="en-US" sz="2800" b="1" dirty="0">
                  <a:solidFill>
                    <a:schemeClr val="bg1"/>
                  </a:solidFill>
                </a:rPr>
                <a:t>                MTY MEX </a:t>
              </a:r>
              <a:endParaRPr lang="en-US" sz="2800" dirty="0">
                <a:solidFill>
                  <a:schemeClr val="bg1"/>
                </a:solidFill>
              </a:endParaRPr>
            </a:p>
          </p:txBody>
        </p:sp>
        <p:sp>
          <p:nvSpPr>
            <p:cNvPr id="59" name="TextBox 58">
              <a:extLst>
                <a:ext uri="{FF2B5EF4-FFF2-40B4-BE49-F238E27FC236}">
                  <a16:creationId xmlns:a16="http://schemas.microsoft.com/office/drawing/2014/main" id="{6E47CC5D-ADFC-425E-B0FD-35476831E301}"/>
                </a:ext>
              </a:extLst>
            </p:cNvPr>
            <p:cNvSpPr txBox="1"/>
            <p:nvPr/>
          </p:nvSpPr>
          <p:spPr>
            <a:xfrm>
              <a:off x="13188219" y="11947932"/>
              <a:ext cx="6757416" cy="216072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grpSp>
      <p:grpSp>
        <p:nvGrpSpPr>
          <p:cNvPr id="9" name="Group 8">
            <a:extLst>
              <a:ext uri="{FF2B5EF4-FFF2-40B4-BE49-F238E27FC236}">
                <a16:creationId xmlns:a16="http://schemas.microsoft.com/office/drawing/2014/main" id="{5A2B63FA-3966-41F0-A072-0CDB35EEE0B1}"/>
              </a:ext>
            </a:extLst>
          </p:cNvPr>
          <p:cNvGrpSpPr/>
          <p:nvPr/>
        </p:nvGrpSpPr>
        <p:grpSpPr>
          <a:xfrm>
            <a:off x="3302287" y="2021307"/>
            <a:ext cx="16643348" cy="11707208"/>
            <a:chOff x="3302287" y="1868907"/>
            <a:chExt cx="16643348" cy="11707208"/>
          </a:xfrm>
        </p:grpSpPr>
        <p:cxnSp>
          <p:nvCxnSpPr>
            <p:cNvPr id="106" name="Straight Arrow Connector 105">
              <a:extLst>
                <a:ext uri="{FF2B5EF4-FFF2-40B4-BE49-F238E27FC236}">
                  <a16:creationId xmlns:a16="http://schemas.microsoft.com/office/drawing/2014/main" id="{D6AF8185-7AA8-4353-A621-8EA49FB03293}"/>
                </a:ext>
              </a:extLst>
            </p:cNvPr>
            <p:cNvCxnSpPr>
              <a:cxnSpLocks/>
            </p:cNvCxnSpPr>
            <p:nvPr/>
          </p:nvCxnSpPr>
          <p:spPr>
            <a:xfrm flipV="1">
              <a:off x="13585623" y="4072424"/>
              <a:ext cx="0" cy="400451"/>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F2B6C29-FC88-4E43-A227-0BDC50D32934}"/>
                </a:ext>
              </a:extLst>
            </p:cNvPr>
            <p:cNvSpPr txBox="1"/>
            <p:nvPr/>
          </p:nvSpPr>
          <p:spPr>
            <a:xfrm>
              <a:off x="13179007" y="209451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114" name="Straight Connector 113">
              <a:extLst>
                <a:ext uri="{FF2B5EF4-FFF2-40B4-BE49-F238E27FC236}">
                  <a16:creationId xmlns:a16="http://schemas.microsoft.com/office/drawing/2014/main" id="{36A5A30C-6B8B-4C04-A9A6-2E833A036E3E}"/>
                </a:ext>
              </a:extLst>
            </p:cNvPr>
            <p:cNvCxnSpPr>
              <a:cxnSpLocks/>
            </p:cNvCxnSpPr>
            <p:nvPr/>
          </p:nvCxnSpPr>
          <p:spPr>
            <a:xfrm>
              <a:off x="11813898" y="4478501"/>
              <a:ext cx="5542" cy="830217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AE91BD3-D639-48F0-9CF5-DCD966A37F73}"/>
                </a:ext>
              </a:extLst>
            </p:cNvPr>
            <p:cNvCxnSpPr>
              <a:cxnSpLocks/>
            </p:cNvCxnSpPr>
            <p:nvPr/>
          </p:nvCxnSpPr>
          <p:spPr>
            <a:xfrm flipV="1">
              <a:off x="11809613" y="8129187"/>
              <a:ext cx="710734" cy="2632"/>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03DB7E1-D6EB-4671-8084-2E396C42F5F2}"/>
                </a:ext>
              </a:extLst>
            </p:cNvPr>
            <p:cNvCxnSpPr>
              <a:cxnSpLocks/>
              <a:endCxn id="1026" idx="2"/>
            </p:cNvCxnSpPr>
            <p:nvPr/>
          </p:nvCxnSpPr>
          <p:spPr>
            <a:xfrm>
              <a:off x="11809613" y="5787840"/>
              <a:ext cx="710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6" name="Picture 125">
              <a:extLst>
                <a:ext uri="{FF2B5EF4-FFF2-40B4-BE49-F238E27FC236}">
                  <a16:creationId xmlns:a16="http://schemas.microsoft.com/office/drawing/2014/main" id="{999BFD59-3AAA-4FA7-A16A-1EEA26B88FCE}"/>
                </a:ext>
              </a:extLst>
            </p:cNvPr>
            <p:cNvPicPr>
              <a:picLocks noChangeAspect="1"/>
            </p:cNvPicPr>
            <p:nvPr/>
          </p:nvPicPr>
          <p:blipFill>
            <a:blip r:embed="rId3"/>
            <a:stretch>
              <a:fillRect/>
            </a:stretch>
          </p:blipFill>
          <p:spPr>
            <a:xfrm>
              <a:off x="12520347" y="1868907"/>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134" name="Straight Arrow Connector 133">
              <a:extLst>
                <a:ext uri="{FF2B5EF4-FFF2-40B4-BE49-F238E27FC236}">
                  <a16:creationId xmlns:a16="http://schemas.microsoft.com/office/drawing/2014/main" id="{BF497DA1-21C2-47D8-BAA4-BEAB8D35FFC8}"/>
                </a:ext>
              </a:extLst>
            </p:cNvPr>
            <p:cNvCxnSpPr>
              <a:cxnSpLocks/>
            </p:cNvCxnSpPr>
            <p:nvPr/>
          </p:nvCxnSpPr>
          <p:spPr>
            <a:xfrm>
              <a:off x="3302287" y="12780673"/>
              <a:ext cx="533985"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4B3B3992-12ED-4F1C-9003-EA5674F021CD}"/>
                </a:ext>
              </a:extLst>
            </p:cNvPr>
            <p:cNvCxnSpPr>
              <a:cxnSpLocks/>
              <a:endCxn id="56" idx="2"/>
            </p:cNvCxnSpPr>
            <p:nvPr/>
          </p:nvCxnSpPr>
          <p:spPr>
            <a:xfrm>
              <a:off x="11809613" y="10480400"/>
              <a:ext cx="7207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4E35ECC0-1AC8-488A-96D8-D6C12D151261}"/>
                </a:ext>
              </a:extLst>
            </p:cNvPr>
            <p:cNvSpPr txBox="1"/>
            <p:nvPr/>
          </p:nvSpPr>
          <p:spPr>
            <a:xfrm>
              <a:off x="13188219" y="499014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4138" b="1" dirty="0">
                  <a:solidFill>
                    <a:schemeClr val="bg1"/>
                  </a:solidFill>
                </a:rPr>
                <a:t>Priscilla Rodriguez</a:t>
              </a:r>
              <a:endParaRPr lang="en-US" sz="3547" b="1" dirty="0">
                <a:solidFill>
                  <a:schemeClr val="bg1"/>
                </a:solidFill>
              </a:endParaRP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1026" name="Picture 2" descr="https://ids.se.com/image/user_male_portrait?img_id=61115667&amp;img_id_token=L21HrFsVeJBOjNvt%2F6n8m1sxnJU%3D&amp;t=1587061662656">
              <a:extLst>
                <a:ext uri="{FF2B5EF4-FFF2-40B4-BE49-F238E27FC236}">
                  <a16:creationId xmlns:a16="http://schemas.microsoft.com/office/drawing/2014/main" id="{20F277A4-C4E5-4AE6-8FDF-F2367FFB3006}"/>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520347" y="4717992"/>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43054268-905E-4554-AC46-0D5C7729337F}"/>
                </a:ext>
              </a:extLst>
            </p:cNvPr>
            <p:cNvSpPr txBox="1"/>
            <p:nvPr/>
          </p:nvSpPr>
          <p:spPr>
            <a:xfrm>
              <a:off x="13188219" y="728747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55" name="TextBox 54">
              <a:extLst>
                <a:ext uri="{FF2B5EF4-FFF2-40B4-BE49-F238E27FC236}">
                  <a16:creationId xmlns:a16="http://schemas.microsoft.com/office/drawing/2014/main" id="{B5E0D309-6FFD-44DF-AE46-1C84C434C668}"/>
                </a:ext>
              </a:extLst>
            </p:cNvPr>
            <p:cNvSpPr txBox="1"/>
            <p:nvPr/>
          </p:nvSpPr>
          <p:spPr>
            <a:xfrm>
              <a:off x="13179007" y="960607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a:t>
              </a:r>
              <a:endParaRPr lang="en-US" sz="700" b="1" dirty="0">
                <a:solidFill>
                  <a:schemeClr val="bg1"/>
                </a:solidFill>
              </a:endParaRPr>
            </a:p>
            <a:p>
              <a:pPr defTabSz="0"/>
              <a:r>
                <a:rPr lang="en-US" sz="700"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pic>
          <p:nvPicPr>
            <p:cNvPr id="56" name="Picture 2" descr="https://ids.se.com/image/user_male_portrait?img_id=8676182&amp;img_id_token=vKCkK0kjApmZQCRbq9hWZKt5%2FOI%3D&amp;t=1575037869705">
              <a:extLst>
                <a:ext uri="{FF2B5EF4-FFF2-40B4-BE49-F238E27FC236}">
                  <a16:creationId xmlns:a16="http://schemas.microsoft.com/office/drawing/2014/main" id="{286C7495-0585-47FC-93CC-98D049C6A6A1}"/>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530329" y="9410552"/>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F6764A1-2C78-4575-96C1-39021A308E6F}"/>
                </a:ext>
              </a:extLst>
            </p:cNvPr>
            <p:cNvSpPr txBox="1"/>
            <p:nvPr/>
          </p:nvSpPr>
          <p:spPr>
            <a:xfrm>
              <a:off x="4585389" y="11985230"/>
              <a:ext cx="6757416" cy="159088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Priscila Navarrete</a:t>
              </a:r>
            </a:p>
            <a:p>
              <a:pPr defTabSz="0"/>
              <a:r>
                <a:rPr lang="en-US" sz="2800" b="1" dirty="0">
                  <a:solidFill>
                    <a:schemeClr val="bg1"/>
                  </a:solidFill>
                </a:rPr>
                <a:t>MEX        Project Manager, MTY MEX</a:t>
              </a:r>
            </a:p>
            <a:p>
              <a:pPr defTabSz="0"/>
              <a:r>
                <a:rPr lang="en-US" sz="2800" b="1" dirty="0">
                  <a:solidFill>
                    <a:schemeClr val="bg1"/>
                  </a:solidFill>
                </a:rPr>
                <a:t>                </a:t>
              </a:r>
              <a:r>
                <a:rPr lang="en-US" sz="2800" b="1" dirty="0" err="1">
                  <a:solidFill>
                    <a:schemeClr val="bg1"/>
                  </a:solidFill>
                </a:rPr>
                <a:t>CoS</a:t>
              </a:r>
              <a:r>
                <a:rPr lang="en-US" sz="2800" b="1" dirty="0">
                  <a:solidFill>
                    <a:schemeClr val="bg1"/>
                  </a:solidFill>
                </a:rPr>
                <a:t>(SBO-REB), QVE</a:t>
              </a:r>
            </a:p>
          </p:txBody>
        </p:sp>
      </p:grpSp>
      <p:sp>
        <p:nvSpPr>
          <p:cNvPr id="69" name="Slide Number Placeholder 2">
            <a:extLst>
              <a:ext uri="{FF2B5EF4-FFF2-40B4-BE49-F238E27FC236}">
                <a16:creationId xmlns:a16="http://schemas.microsoft.com/office/drawing/2014/main" id="{A75EDA1F-2F6F-4E07-ACD2-8DD30F454F4D}"/>
              </a:ext>
            </a:extLst>
          </p:cNvPr>
          <p:cNvSpPr>
            <a:spLocks noGrp="1"/>
          </p:cNvSpPr>
          <p:nvPr>
            <p:ph type="sldNum" sz="quarter" idx="4"/>
          </p:nvPr>
        </p:nvSpPr>
        <p:spPr>
          <a:xfrm>
            <a:off x="6164135" y="13498426"/>
            <a:ext cx="1839915" cy="92461"/>
          </a:xfrm>
        </p:spPr>
        <p:txBody>
          <a:bodyPr/>
          <a:lstStyle/>
          <a:p>
            <a:r>
              <a:rPr lang="en-US" dirty="0"/>
              <a:t>Page </a:t>
            </a:r>
            <a:fld id="{5A9C12DC-491F-9444-86A2-13AC5C62A2FC}" type="slidenum">
              <a:rPr lang="en-US" smtClean="0"/>
              <a:pPr/>
              <a:t>4</a:t>
            </a:fld>
            <a:endParaRPr lang="en-US" dirty="0"/>
          </a:p>
        </p:txBody>
      </p:sp>
      <p:cxnSp>
        <p:nvCxnSpPr>
          <p:cNvPr id="70" name="Straight Connector 69">
            <a:extLst>
              <a:ext uri="{FF2B5EF4-FFF2-40B4-BE49-F238E27FC236}">
                <a16:creationId xmlns:a16="http://schemas.microsoft.com/office/drawing/2014/main" id="{B24E3EBA-1FA7-4A2C-84D9-752FF4B1AE9B}"/>
              </a:ext>
            </a:extLst>
          </p:cNvPr>
          <p:cNvCxnSpPr>
            <a:cxnSpLocks/>
          </p:cNvCxnSpPr>
          <p:nvPr/>
        </p:nvCxnSpPr>
        <p:spPr>
          <a:xfrm flipH="1">
            <a:off x="3284196" y="4630901"/>
            <a:ext cx="40021" cy="830217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5D7B76F-855D-406C-956C-D5DA1538571C}"/>
              </a:ext>
            </a:extLst>
          </p:cNvPr>
          <p:cNvCxnSpPr>
            <a:cxnSpLocks/>
            <a:endCxn id="75" idx="2"/>
          </p:cNvCxnSpPr>
          <p:nvPr/>
        </p:nvCxnSpPr>
        <p:spPr>
          <a:xfrm>
            <a:off x="3311779" y="5961505"/>
            <a:ext cx="48352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D249FCA-7602-41C5-A4BF-3DA6CF5E46B9}"/>
              </a:ext>
            </a:extLst>
          </p:cNvPr>
          <p:cNvCxnSpPr>
            <a:cxnSpLocks/>
            <a:endCxn id="77" idx="2"/>
          </p:cNvCxnSpPr>
          <p:nvPr/>
        </p:nvCxnSpPr>
        <p:spPr>
          <a:xfrm>
            <a:off x="3324210" y="8303987"/>
            <a:ext cx="5242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32ABB9E7-7733-445B-BA59-D695920BF8C0}"/>
              </a:ext>
            </a:extLst>
          </p:cNvPr>
          <p:cNvCxnSpPr>
            <a:cxnSpLocks/>
          </p:cNvCxnSpPr>
          <p:nvPr/>
        </p:nvCxnSpPr>
        <p:spPr>
          <a:xfrm>
            <a:off x="3303649" y="10626193"/>
            <a:ext cx="5448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BAD805C2-1B3A-4816-A8C1-4244F0FA501F}"/>
              </a:ext>
            </a:extLst>
          </p:cNvPr>
          <p:cNvSpPr txBox="1"/>
          <p:nvPr/>
        </p:nvSpPr>
        <p:spPr>
          <a:xfrm>
            <a:off x="4589233" y="5191084"/>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75" name="Picture 74">
            <a:extLst>
              <a:ext uri="{FF2B5EF4-FFF2-40B4-BE49-F238E27FC236}">
                <a16:creationId xmlns:a16="http://schemas.microsoft.com/office/drawing/2014/main" id="{7BCC2FE8-30F0-47C0-835A-AA6798E2A9AA}"/>
              </a:ext>
            </a:extLst>
          </p:cNvPr>
          <p:cNvPicPr preferRelativeResize="0">
            <a:picLocks/>
          </p:cNvPicPr>
          <p:nvPr/>
        </p:nvPicPr>
        <p:blipFill>
          <a:blip r:embed="rId6"/>
          <a:stretch>
            <a:fillRect/>
          </a:stretch>
        </p:blipFill>
        <p:spPr>
          <a:xfrm>
            <a:off x="3795307" y="4891657"/>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76" name="TextBox 75">
            <a:extLst>
              <a:ext uri="{FF2B5EF4-FFF2-40B4-BE49-F238E27FC236}">
                <a16:creationId xmlns:a16="http://schemas.microsoft.com/office/drawing/2014/main" id="{FA6F6477-A8B4-49E9-88D6-7742BEEC6C30}"/>
              </a:ext>
            </a:extLst>
          </p:cNvPr>
          <p:cNvSpPr txBox="1"/>
          <p:nvPr/>
        </p:nvSpPr>
        <p:spPr>
          <a:xfrm>
            <a:off x="4585389" y="7418629"/>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pic>
        <p:nvPicPr>
          <p:cNvPr id="77" name="Picture 76">
            <a:extLst>
              <a:ext uri="{FF2B5EF4-FFF2-40B4-BE49-F238E27FC236}">
                <a16:creationId xmlns:a16="http://schemas.microsoft.com/office/drawing/2014/main" id="{6D53B34B-30DA-421A-8506-3A80DCB6DC0C}"/>
              </a:ext>
            </a:extLst>
          </p:cNvPr>
          <p:cNvPicPr>
            <a:picLocks noChangeAspect="1"/>
          </p:cNvPicPr>
          <p:nvPr/>
        </p:nvPicPr>
        <p:blipFill>
          <a:blip r:embed="rId7"/>
          <a:stretch>
            <a:fillRect/>
          </a:stretch>
        </p:blipFill>
        <p:spPr>
          <a:xfrm>
            <a:off x="3848446" y="7233489"/>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80" name="TextBox 79">
            <a:extLst>
              <a:ext uri="{FF2B5EF4-FFF2-40B4-BE49-F238E27FC236}">
                <a16:creationId xmlns:a16="http://schemas.microsoft.com/office/drawing/2014/main" id="{F7612E51-5FE1-4F27-8225-907958FE4A15}"/>
              </a:ext>
            </a:extLst>
          </p:cNvPr>
          <p:cNvSpPr txBox="1"/>
          <p:nvPr/>
        </p:nvSpPr>
        <p:spPr>
          <a:xfrm>
            <a:off x="4585389" y="973878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3600" dirty="0"/>
              <a:t>Vanessa Lucio</a:t>
            </a:r>
            <a:r>
              <a:rPr lang="en-US" sz="1000" dirty="0"/>
              <a:t> </a:t>
            </a:r>
          </a:p>
          <a:p>
            <a:r>
              <a:rPr lang="en-US" sz="1000" dirty="0"/>
              <a:t>                                           </a:t>
            </a:r>
            <a:r>
              <a:rPr lang="en-US" sz="2800" dirty="0"/>
              <a:t>Project Manager, MTY MEX</a:t>
            </a:r>
          </a:p>
          <a:p>
            <a:r>
              <a:rPr lang="en-US" sz="2800" dirty="0"/>
              <a:t>               CoS (SBO-REB), QVE</a:t>
            </a:r>
            <a:r>
              <a:rPr lang="en-US" dirty="0"/>
              <a:t>           </a:t>
            </a:r>
            <a:r>
              <a:rPr lang="en-US" sz="800" dirty="0"/>
              <a:t>   </a:t>
            </a:r>
          </a:p>
        </p:txBody>
      </p:sp>
      <p:pic>
        <p:nvPicPr>
          <p:cNvPr id="81" name="Picture 2" descr="https://ids.se.com/image/user_male_portrait?img_id=28752520&amp;img_id_token=Lwjjp%2FkpGi4WvkDo6XjsykHqlO0%3D&amp;t=1579616670543">
            <a:extLst>
              <a:ext uri="{FF2B5EF4-FFF2-40B4-BE49-F238E27FC236}">
                <a16:creationId xmlns:a16="http://schemas.microsoft.com/office/drawing/2014/main" id="{DD2A9194-62DB-4C27-A6C9-716344111504}"/>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848446" y="9558175"/>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82" name="Straight Arrow Connector 81">
            <a:extLst>
              <a:ext uri="{FF2B5EF4-FFF2-40B4-BE49-F238E27FC236}">
                <a16:creationId xmlns:a16="http://schemas.microsoft.com/office/drawing/2014/main" id="{28937CDB-CB85-4300-AD00-FAD80BE3AF9E}"/>
              </a:ext>
            </a:extLst>
          </p:cNvPr>
          <p:cNvCxnSpPr>
            <a:cxnSpLocks/>
            <a:endCxn id="81" idx="2"/>
          </p:cNvCxnSpPr>
          <p:nvPr/>
        </p:nvCxnSpPr>
        <p:spPr>
          <a:xfrm>
            <a:off x="3303649" y="10628023"/>
            <a:ext cx="544797"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798C359-C62B-43F5-833A-D91A85F539C4}"/>
              </a:ext>
            </a:extLst>
          </p:cNvPr>
          <p:cNvSpPr txBox="1"/>
          <p:nvPr/>
        </p:nvSpPr>
        <p:spPr>
          <a:xfrm>
            <a:off x="21485887" y="975847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endParaRPr lang="en-US" sz="2000" b="1" dirty="0">
              <a:solidFill>
                <a:schemeClr val="bg1"/>
              </a:solidFill>
            </a:endParaRPr>
          </a:p>
        </p:txBody>
      </p:sp>
      <p:pic>
        <p:nvPicPr>
          <p:cNvPr id="50" name="Picture 49">
            <a:extLst>
              <a:ext uri="{FF2B5EF4-FFF2-40B4-BE49-F238E27FC236}">
                <a16:creationId xmlns:a16="http://schemas.microsoft.com/office/drawing/2014/main" id="{57ECD9D4-DF11-4336-9DF0-C98F612AD72B}"/>
              </a:ext>
            </a:extLst>
          </p:cNvPr>
          <p:cNvPicPr preferRelativeResize="0">
            <a:picLocks/>
          </p:cNvPicPr>
          <p:nvPr/>
        </p:nvPicPr>
        <p:blipFill rotWithShape="1">
          <a:blip r:embed="rId9"/>
          <a:srcRect l="10389" t="31541" r="78973" b="44510"/>
          <a:stretch/>
        </p:blipFill>
        <p:spPr>
          <a:xfrm>
            <a:off x="21013096" y="9562952"/>
            <a:ext cx="2130552" cy="2139696"/>
          </a:xfrm>
          <a:prstGeom prst="flowChartConnector">
            <a:avLst/>
          </a:prstGeom>
          <a:ln>
            <a:solidFill>
              <a:schemeClr val="accent1"/>
            </a:solidFill>
          </a:ln>
        </p:spPr>
      </p:pic>
      <p:cxnSp>
        <p:nvCxnSpPr>
          <p:cNvPr id="52" name="Straight Arrow Connector 51">
            <a:extLst>
              <a:ext uri="{FF2B5EF4-FFF2-40B4-BE49-F238E27FC236}">
                <a16:creationId xmlns:a16="http://schemas.microsoft.com/office/drawing/2014/main" id="{F7E9899C-9016-4FD4-8A5D-5D2543515F7A}"/>
              </a:ext>
            </a:extLst>
          </p:cNvPr>
          <p:cNvCxnSpPr>
            <a:cxnSpLocks/>
          </p:cNvCxnSpPr>
          <p:nvPr/>
        </p:nvCxnSpPr>
        <p:spPr>
          <a:xfrm>
            <a:off x="20413014" y="10610043"/>
            <a:ext cx="600082"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E8871F25-C9F5-41BF-8703-1BBAFBC0D95D}"/>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747630" y="11665420"/>
            <a:ext cx="2084989" cy="2456288"/>
          </a:xfrm>
          <a:prstGeom prst="ellipse">
            <a:avLst/>
          </a:prstGeom>
          <a:ln w="12700" cap="rnd">
            <a:solidFill>
              <a:schemeClr val="bg1"/>
            </a:solidFill>
            <a:prstDash val="solid"/>
          </a:ln>
          <a:effectLst/>
        </p:spPr>
      </p:pic>
      <p:pic>
        <p:nvPicPr>
          <p:cNvPr id="53" name="Picture 52">
            <a:extLst>
              <a:ext uri="{FF2B5EF4-FFF2-40B4-BE49-F238E27FC236}">
                <a16:creationId xmlns:a16="http://schemas.microsoft.com/office/drawing/2014/main" id="{6ABF33BA-3690-4A42-9991-E20311125762}"/>
              </a:ext>
            </a:extLst>
          </p:cNvPr>
          <p:cNvPicPr preferRelativeResize="0">
            <a:picLocks/>
          </p:cNvPicPr>
          <p:nvPr/>
        </p:nvPicPr>
        <p:blipFill rotWithShape="1">
          <a:blip r:embed="rId9"/>
          <a:srcRect l="10389" t="31541" r="78973" b="44510"/>
          <a:stretch/>
        </p:blipFill>
        <p:spPr>
          <a:xfrm>
            <a:off x="20905228" y="7211739"/>
            <a:ext cx="2130552" cy="2139696"/>
          </a:xfrm>
          <a:prstGeom prst="flowChartConnector">
            <a:avLst/>
          </a:prstGeom>
          <a:ln>
            <a:solidFill>
              <a:schemeClr val="accent1"/>
            </a:solidFill>
          </a:ln>
        </p:spPr>
      </p:pic>
      <p:pic>
        <p:nvPicPr>
          <p:cNvPr id="57" name="Picture 56">
            <a:extLst>
              <a:ext uri="{FF2B5EF4-FFF2-40B4-BE49-F238E27FC236}">
                <a16:creationId xmlns:a16="http://schemas.microsoft.com/office/drawing/2014/main" id="{370B5D65-FB30-427F-BEBF-5FD1BC578256}"/>
              </a:ext>
            </a:extLst>
          </p:cNvPr>
          <p:cNvPicPr preferRelativeResize="0">
            <a:picLocks/>
          </p:cNvPicPr>
          <p:nvPr/>
        </p:nvPicPr>
        <p:blipFill rotWithShape="1">
          <a:blip r:embed="rId9"/>
          <a:srcRect l="10389" t="31541" r="78973" b="44510"/>
          <a:stretch/>
        </p:blipFill>
        <p:spPr>
          <a:xfrm>
            <a:off x="20905228" y="4950790"/>
            <a:ext cx="2130552" cy="2139696"/>
          </a:xfrm>
          <a:prstGeom prst="flowChartConnector">
            <a:avLst/>
          </a:prstGeom>
          <a:ln>
            <a:solidFill>
              <a:schemeClr val="accent1"/>
            </a:solidFill>
          </a:ln>
        </p:spPr>
      </p:pic>
      <p:pic>
        <p:nvPicPr>
          <p:cNvPr id="62" name="Picture 61">
            <a:extLst>
              <a:ext uri="{FF2B5EF4-FFF2-40B4-BE49-F238E27FC236}">
                <a16:creationId xmlns:a16="http://schemas.microsoft.com/office/drawing/2014/main" id="{48C0B4E9-31E8-4D28-ABFA-9564E9C34FDC}"/>
              </a:ext>
            </a:extLst>
          </p:cNvPr>
          <p:cNvPicPr preferRelativeResize="0">
            <a:picLocks/>
          </p:cNvPicPr>
          <p:nvPr/>
        </p:nvPicPr>
        <p:blipFill rotWithShape="1">
          <a:blip r:embed="rId9"/>
          <a:srcRect l="10389" t="31541" r="78973" b="44510"/>
          <a:stretch/>
        </p:blipFill>
        <p:spPr>
          <a:xfrm>
            <a:off x="12599578" y="12046058"/>
            <a:ext cx="2130552" cy="2139696"/>
          </a:xfrm>
          <a:prstGeom prst="flowChartConnector">
            <a:avLst/>
          </a:prstGeom>
          <a:ln>
            <a:solidFill>
              <a:schemeClr val="accent1"/>
            </a:solidFill>
          </a:ln>
        </p:spPr>
      </p:pic>
      <p:pic>
        <p:nvPicPr>
          <p:cNvPr id="60" name="Picture 59">
            <a:extLst>
              <a:ext uri="{FF2B5EF4-FFF2-40B4-BE49-F238E27FC236}">
                <a16:creationId xmlns:a16="http://schemas.microsoft.com/office/drawing/2014/main" id="{2163DCE3-E62B-4588-BCFD-FE528D61FD5D}"/>
              </a:ext>
            </a:extLst>
          </p:cNvPr>
          <p:cNvPicPr preferRelativeResize="0">
            <a:picLocks/>
          </p:cNvPicPr>
          <p:nvPr/>
        </p:nvPicPr>
        <p:blipFill rotWithShape="1">
          <a:blip r:embed="rId9"/>
          <a:srcRect l="10389" t="31541" r="78973" b="44510"/>
          <a:stretch/>
        </p:blipFill>
        <p:spPr>
          <a:xfrm>
            <a:off x="12593549" y="7282240"/>
            <a:ext cx="2130552" cy="2139696"/>
          </a:xfrm>
          <a:prstGeom prst="flowChartConnector">
            <a:avLst/>
          </a:prstGeom>
          <a:ln>
            <a:solidFill>
              <a:schemeClr val="accent1"/>
            </a:solidFill>
          </a:ln>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C32FBD9-025D-4EE3-A7FE-1DDA905FBCE1}"/>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FA7B0FB-B5DA-4354-ADBD-A017621C71D9}"/>
              </a:ext>
            </a:extLst>
          </p:cNvPr>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3" name="Footer Placeholder 2">
            <a:extLst>
              <a:ext uri="{FF2B5EF4-FFF2-40B4-BE49-F238E27FC236}">
                <a16:creationId xmlns:a16="http://schemas.microsoft.com/office/drawing/2014/main" id="{950F6DD7-4DF9-4045-ACD6-8EF7C69ABFD6}"/>
              </a:ext>
            </a:extLst>
          </p:cNvPr>
          <p:cNvSpPr>
            <a:spLocks noGrp="1"/>
          </p:cNvSpPr>
          <p:nvPr>
            <p:ph type="ftr" sz="quarter" idx="3"/>
          </p:nvPr>
        </p:nvSpPr>
        <p:spPr/>
        <p:txBody>
          <a:bodyPr/>
          <a:lstStyle/>
          <a:p>
            <a:r>
              <a:rPr lang="en-US"/>
              <a:t>Confidential Property of Schneider Electric |</a:t>
            </a:r>
            <a:endParaRPr lang="en-US" dirty="0"/>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solidFill>
                  <a:schemeClr val="bg1"/>
                </a:solidFill>
              </a:rPr>
              <a:t>	 </a:t>
            </a:r>
            <a:r>
              <a:rPr lang="en-US" sz="3547" b="1" dirty="0">
                <a:solidFill>
                  <a:schemeClr val="bg1"/>
                </a:solidFill>
              </a:rPr>
              <a:t>Liza Martinez</a:t>
            </a:r>
            <a:endParaRPr lang="en-US" sz="1800" b="1" dirty="0">
              <a:solidFill>
                <a:schemeClr val="bg1"/>
              </a:solidFill>
            </a:endParaRPr>
          </a:p>
          <a:p>
            <a:r>
              <a:rPr lang="en-US" sz="1800" dirty="0">
                <a:solidFill>
                  <a:schemeClr val="bg1"/>
                </a:solidFill>
              </a:rPr>
              <a:t>	</a:t>
            </a:r>
            <a:r>
              <a:rPr lang="en-US" sz="1800" b="1" dirty="0">
                <a:solidFill>
                  <a:schemeClr val="bg1"/>
                </a:solidFill>
              </a:rPr>
              <a:t>  </a:t>
            </a:r>
            <a:r>
              <a:rPr lang="en-US" sz="2400" b="1" dirty="0">
                <a:solidFill>
                  <a:schemeClr val="bg1"/>
                </a:solidFill>
              </a:rPr>
              <a:t>Elec-Mech Sr Eng. </a:t>
            </a:r>
            <a:r>
              <a:rPr lang="en-US" sz="1600" b="1" dirty="0">
                <a:solidFill>
                  <a:schemeClr val="bg1"/>
                </a:solidFill>
              </a:rPr>
              <a:t>PIIT MTY, MEX</a:t>
            </a:r>
            <a:endParaRPr lang="en-US" sz="1200" b="1" dirty="0">
              <a:solidFill>
                <a:schemeClr val="bg1"/>
              </a:solidFill>
            </a:endParaRPr>
          </a:p>
          <a:p>
            <a:r>
              <a:rPr lang="en-US" sz="800" dirty="0">
                <a:solidFill>
                  <a:schemeClr val="bg1"/>
                </a:solidFill>
              </a:rPr>
              <a:t>	</a:t>
            </a:r>
            <a:r>
              <a:rPr lang="en-US" sz="1200" dirty="0">
                <a:solidFill>
                  <a:schemeClr val="bg1"/>
                </a:solidFill>
              </a:rPr>
              <a:t> </a:t>
            </a:r>
            <a:r>
              <a:rPr lang="en-US" sz="2400" dirty="0">
                <a:solidFill>
                  <a:schemeClr val="bg1"/>
                </a:solidFill>
              </a:rPr>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68063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452418"/>
            <a:ext cx="6533429"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endParaRPr lang="en-US" sz="600" b="1" dirty="0">
              <a:solidFill>
                <a:schemeClr val="bg1"/>
              </a:solidFill>
            </a:endParaRPr>
          </a:p>
          <a:p>
            <a:r>
              <a:rPr lang="en-US" sz="600" b="1" dirty="0">
                <a:solidFill>
                  <a:schemeClr val="bg1"/>
                </a:solidFill>
              </a:rPr>
              <a:t>	</a:t>
            </a:r>
            <a:r>
              <a:rPr lang="en-US" sz="1600"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23973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400" b="1" dirty="0">
                <a:solidFill>
                  <a:schemeClr val="bg1"/>
                </a:solidFill>
              </a:rPr>
              <a:t>Elec-Mech Sr Eng. </a:t>
            </a:r>
            <a:r>
              <a:rPr lang="en-US" sz="2069" b="1" dirty="0">
                <a:solidFill>
                  <a:schemeClr val="bg1"/>
                </a:solidFill>
              </a:rPr>
              <a:t>PIIT </a:t>
            </a:r>
            <a:r>
              <a:rPr lang="en-US" sz="2000" b="1" dirty="0">
                <a:solidFill>
                  <a:schemeClr val="bg1"/>
                </a:solidFill>
              </a:rPr>
              <a:t>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1639937"/>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463046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a:t>
            </a:r>
            <a:r>
              <a:rPr lang="en-US" sz="1050" b="1" dirty="0">
                <a:solidFill>
                  <a:schemeClr val="bg1"/>
                </a:solidFill>
              </a:rPr>
              <a:t> </a:t>
            </a:r>
            <a:endParaRPr lang="en-US" sz="1200" dirty="0">
              <a:solidFill>
                <a:schemeClr val="bg1"/>
              </a:solidFill>
            </a:endParaRPr>
          </a:p>
          <a:p>
            <a:r>
              <a:rPr lang="en-US" sz="1200" dirty="0">
                <a:solidFill>
                  <a:schemeClr val="bg1"/>
                </a:solidFill>
              </a:rPr>
              <a:t>                                  </a:t>
            </a:r>
            <a:r>
              <a:rPr lang="en-US" sz="2956" dirty="0">
                <a:solidFill>
                  <a:schemeClr val="bg1"/>
                </a:solidFill>
              </a:rPr>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6806339"/>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45521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p>
          <a:p>
            <a:r>
              <a:rPr lang="en-US" sz="3600" b="1" dirty="0">
                <a:solidFill>
                  <a:schemeClr val="bg1"/>
                </a:solidFill>
              </a:rPr>
              <a:t>            Sergio Castillo</a:t>
            </a:r>
          </a:p>
          <a:p>
            <a:r>
              <a:rPr lang="en-US" sz="2400" dirty="0">
                <a:solidFill>
                  <a:schemeClr val="bg1"/>
                </a:solidFill>
              </a:rPr>
              <a:t>	 </a:t>
            </a:r>
            <a:r>
              <a:rPr lang="en-US" sz="2400" b="1" dirty="0">
                <a:solidFill>
                  <a:schemeClr val="bg1"/>
                </a:solidFill>
              </a:rPr>
              <a:t>Electronics, Prj Engr</a:t>
            </a:r>
            <a:r>
              <a:rPr lang="en-US" sz="2400" dirty="0">
                <a:solidFill>
                  <a:schemeClr val="bg1"/>
                </a:solidFill>
              </a:rPr>
              <a:t>, </a:t>
            </a:r>
            <a:r>
              <a:rPr lang="en-US" sz="2000" dirty="0">
                <a:solidFill>
                  <a:schemeClr val="bg1"/>
                </a:solidFill>
              </a:rPr>
              <a:t>PIIT MTY MEX               MEX</a:t>
            </a:r>
            <a:endParaRPr lang="en-US" sz="2400" dirty="0">
              <a:solidFill>
                <a:schemeClr val="bg1"/>
              </a:solidFill>
            </a:endParaRPr>
          </a:p>
          <a:p>
            <a:r>
              <a:rPr lang="en-US" sz="3600" dirty="0">
                <a:solidFill>
                  <a:schemeClr val="bg1"/>
                </a:solidFill>
              </a:rPr>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239739"/>
            <a:ext cx="2093976" cy="2103120"/>
          </a:xfrm>
          <a:prstGeom prst="flowChartConnector">
            <a:avLst/>
          </a:prstGeom>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 </a:t>
            </a:r>
            <a:endParaRPr lang="en-US" sz="100" b="1" dirty="0">
              <a:solidFill>
                <a:schemeClr val="bg1"/>
              </a:solidFill>
            </a:endParaRPr>
          </a:p>
          <a:p>
            <a:r>
              <a:rPr lang="en-US" sz="100" b="1" dirty="0">
                <a:solidFill>
                  <a:schemeClr val="bg1"/>
                </a:solidFill>
              </a:rPr>
              <a:t>                                                                                                                                                                                                                                                                                                                                                                                                                                                                                              </a:t>
            </a:r>
            <a:r>
              <a:rPr lang="en-US" sz="2800" b="1" dirty="0">
                <a:solidFill>
                  <a:schemeClr val="bg1"/>
                </a:solidFill>
              </a:rPr>
              <a:t>Electronics, Sr Prj Engr, PIIT</a:t>
            </a:r>
            <a:r>
              <a:rPr lang="en-US" sz="2400" b="1" dirty="0">
                <a:solidFill>
                  <a:schemeClr val="bg1"/>
                </a:solidFill>
              </a:rPr>
              <a:t> </a:t>
            </a:r>
          </a:p>
          <a:p>
            <a:r>
              <a:rPr lang="en-US" sz="2400" b="1" dirty="0">
                <a:solidFill>
                  <a:schemeClr val="bg1"/>
                </a:solidFill>
              </a:rPr>
              <a:t>                  MTY MEX</a:t>
            </a:r>
            <a:endParaRPr lang="en-US" sz="2000" b="1" dirty="0">
              <a:solidFill>
                <a:schemeClr val="bg1"/>
              </a:solidFill>
            </a:endParaRPr>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610424"/>
            <a:ext cx="2093976" cy="210290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solidFill>
                  <a:schemeClr val="bg1"/>
                </a:solidFill>
              </a:rPr>
              <a:t>	</a:t>
            </a:r>
            <a:r>
              <a:rPr lang="en-US" sz="1800" b="1" dirty="0"/>
              <a:t>  </a:t>
            </a:r>
          </a:p>
          <a:p>
            <a:pPr lvl="0"/>
            <a:r>
              <a:rPr lang="en-US" sz="1800" b="1" dirty="0">
                <a:solidFill>
                  <a:schemeClr val="bg1"/>
                </a:solidFill>
              </a:rPr>
              <a:t>                           </a:t>
            </a:r>
            <a:r>
              <a:rPr lang="en-US" sz="3200" b="1" dirty="0">
                <a:solidFill>
                  <a:schemeClr val="bg1"/>
                </a:solidFill>
              </a:rPr>
              <a:t>Lesli Rodriguez</a:t>
            </a:r>
          </a:p>
          <a:p>
            <a:r>
              <a:rPr lang="en-US" sz="1600" dirty="0">
                <a:solidFill>
                  <a:schemeClr val="bg1"/>
                </a:solidFill>
              </a:rPr>
              <a:t>                              </a:t>
            </a:r>
            <a:r>
              <a:rPr lang="en-US" sz="2800" b="1" dirty="0">
                <a:solidFill>
                  <a:schemeClr val="bg1"/>
                </a:solidFill>
              </a:rPr>
              <a:t>Elec-Mech Prj Engr </a:t>
            </a:r>
            <a:r>
              <a:rPr lang="en-US" sz="1800" b="1" dirty="0">
                <a:solidFill>
                  <a:schemeClr val="bg1"/>
                </a:solidFill>
              </a:rPr>
              <a:t>MTY MEX</a:t>
            </a:r>
            <a:endParaRPr lang="en-US" sz="1600" b="1" dirty="0">
              <a:solidFill>
                <a:schemeClr val="bg1"/>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40993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674929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a:t>
            </a:r>
            <a:r>
              <a:rPr lang="en-US" sz="2400" b="1" dirty="0">
                <a:solidFill>
                  <a:schemeClr val="bg1"/>
                </a:solidFill>
              </a:rPr>
              <a:t>Sr Prj Elec-Mech,Rev,Eng</a:t>
            </a:r>
            <a:r>
              <a:rPr lang="en-US" sz="1773" b="1" dirty="0">
                <a:solidFill>
                  <a:schemeClr val="bg1"/>
                </a:solidFill>
              </a:rPr>
              <a:t> MEX      	</a:t>
            </a:r>
            <a:r>
              <a:rPr lang="en-US" sz="2400" b="1" dirty="0">
                <a:solidFill>
                  <a:schemeClr val="bg1"/>
                </a:solidFill>
              </a:rPr>
              <a:t>MTY, MEX</a:t>
            </a:r>
            <a:endParaRPr lang="en-US" sz="2400" dirty="0">
              <a:solidFill>
                <a:schemeClr val="bg1"/>
              </a:solidFill>
            </a:endParaRPr>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1851167"/>
            <a:ext cx="6537960" cy="156966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solidFill>
                  <a:schemeClr val="bg1"/>
                </a:solidFill>
              </a:rPr>
              <a:t>	</a:t>
            </a:r>
            <a:r>
              <a:rPr lang="en-US" sz="2800" b="1" dirty="0"/>
              <a:t> </a:t>
            </a:r>
            <a:r>
              <a:rPr lang="en-US" sz="3200" b="1" dirty="0">
                <a:solidFill>
                  <a:schemeClr val="bg1"/>
                </a:solidFill>
              </a:rPr>
              <a:t>Mariel Puente</a:t>
            </a:r>
          </a:p>
          <a:p>
            <a:pPr lvl="0"/>
            <a:r>
              <a:rPr lang="en-US" sz="3200" b="1" dirty="0">
                <a:solidFill>
                  <a:schemeClr val="bg1"/>
                </a:solidFill>
              </a:rPr>
              <a:t>              </a:t>
            </a:r>
            <a:r>
              <a:rPr lang="en-US" sz="2800" dirty="0">
                <a:solidFill>
                  <a:schemeClr val="bg1"/>
                </a:solidFill>
              </a:rPr>
              <a:t>Sr Designer, Elec-Mech, Rev,</a:t>
            </a:r>
          </a:p>
          <a:p>
            <a:pPr lvl="0"/>
            <a:r>
              <a:rPr lang="en-US" sz="2800" dirty="0">
                <a:solidFill>
                  <a:schemeClr val="bg1"/>
                </a:solidFill>
              </a:rPr>
              <a:t>                Eng. Geomagic</a:t>
            </a:r>
            <a:r>
              <a:rPr lang="en-US" sz="2800" b="1" dirty="0">
                <a:solidFill>
                  <a:schemeClr val="bg1"/>
                </a:solidFill>
              </a:rPr>
              <a:t>, </a:t>
            </a:r>
            <a:r>
              <a:rPr lang="en-US" sz="2000" b="1" dirty="0">
                <a:solidFill>
                  <a:schemeClr val="bg1"/>
                </a:solidFill>
              </a:rPr>
              <a:t>MTY, MEX</a:t>
            </a:r>
            <a:endParaRPr lang="en-US" sz="2800" dirty="0">
              <a:solidFill>
                <a:schemeClr val="bg1"/>
              </a:solidFill>
            </a:endParaRPr>
          </a:p>
        </p:txBody>
      </p:sp>
      <p:sp>
        <p:nvSpPr>
          <p:cNvPr id="30" name="Oval 29">
            <a:extLst>
              <a:ext uri="{FF2B5EF4-FFF2-40B4-BE49-F238E27FC236}">
                <a16:creationId xmlns:a16="http://schemas.microsoft.com/office/drawing/2014/main" id="{860CB9A3-B4CB-4C79-AFE7-4E773C0D5034}"/>
              </a:ext>
            </a:extLst>
          </p:cNvPr>
          <p:cNvSpPr/>
          <p:nvPr/>
        </p:nvSpPr>
        <p:spPr>
          <a:xfrm>
            <a:off x="16544768" y="1161042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endParaRPr lang="en-US" sz="1200" b="1" dirty="0">
              <a:solidFill>
                <a:schemeClr val="bg1"/>
              </a:solidFill>
            </a:endParaRPr>
          </a:p>
          <a:p>
            <a:r>
              <a:rPr lang="en-US" sz="1200"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000" b="1" dirty="0">
              <a:solidFill>
                <a:schemeClr val="bg1"/>
              </a:solidFill>
            </a:endParaRPr>
          </a:p>
          <a:p>
            <a:r>
              <a:rPr lang="en-US" sz="2000" dirty="0">
                <a:solidFill>
                  <a:schemeClr val="bg1"/>
                </a:solidFill>
              </a:rPr>
              <a:t>	</a:t>
            </a:r>
            <a:r>
              <a:rPr lang="en-US" sz="2400" dirty="0">
                <a:solidFill>
                  <a:schemeClr val="bg1"/>
                </a:solidFill>
              </a:rPr>
              <a:t>QVE &amp; Reverse Engineering</a:t>
            </a:r>
            <a:endParaRPr lang="en-US" sz="2956" dirty="0">
              <a:solidFill>
                <a:schemeClr val="bg1"/>
              </a:solidFill>
            </a:endParaRPr>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37034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05523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68372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600" b="1" dirty="0">
                <a:solidFill>
                  <a:schemeClr val="bg1"/>
                </a:solidFill>
              </a:rPr>
              <a:t>PIIT MTY MEX      </a:t>
            </a:r>
            <a:r>
              <a:rPr lang="en-US" sz="1773" b="1" dirty="0">
                <a:solidFill>
                  <a:schemeClr val="bg1"/>
                </a:solidFill>
              </a:rPr>
              <a:t>	</a:t>
            </a:r>
            <a:r>
              <a:rPr lang="en-US" sz="2364" dirty="0">
                <a:solidFill>
                  <a:schemeClr val="bg1"/>
                </a:solidFill>
              </a:rPr>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1847433"/>
            <a:ext cx="7233295" cy="17461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167607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196083"/>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091165"/>
            <a:ext cx="2378856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068841"/>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423904"/>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7886367"/>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348180"/>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2791393"/>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113490"/>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4874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790007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348180"/>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28360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099089"/>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4493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7886367"/>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33648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28233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4239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113490"/>
            <a:ext cx="75998" cy="854838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7972996"/>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25446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3802277"/>
            <a:ext cx="0" cy="288888"/>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21C98E4A-A72C-48F0-9F28-F7F5EFED775F}"/>
              </a:ext>
            </a:extLst>
          </p:cNvPr>
          <p:cNvSpPr txBox="1"/>
          <p:nvPr/>
        </p:nvSpPr>
        <p:spPr>
          <a:xfrm>
            <a:off x="25140321" y="12152001"/>
            <a:ext cx="6537960" cy="150810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Raul </a:t>
            </a:r>
            <a:r>
              <a:rPr lang="en-US" sz="3200" b="1" dirty="0" err="1">
                <a:solidFill>
                  <a:schemeClr val="bg1"/>
                </a:solidFill>
              </a:rPr>
              <a:t>Raygoza</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cxnSp>
        <p:nvCxnSpPr>
          <p:cNvPr id="62" name="Straight Arrow Connector 61">
            <a:extLst>
              <a:ext uri="{FF2B5EF4-FFF2-40B4-BE49-F238E27FC236}">
                <a16:creationId xmlns:a16="http://schemas.microsoft.com/office/drawing/2014/main" id="{CBDAB0F0-F3C1-4152-A942-0EE84DFCE7F9}"/>
              </a:ext>
            </a:extLst>
          </p:cNvPr>
          <p:cNvCxnSpPr>
            <a:cxnSpLocks/>
          </p:cNvCxnSpPr>
          <p:nvPr/>
        </p:nvCxnSpPr>
        <p:spPr>
          <a:xfrm>
            <a:off x="24124600" y="12661875"/>
            <a:ext cx="36672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4" name="Picture 63">
            <a:extLst>
              <a:ext uri="{FF2B5EF4-FFF2-40B4-BE49-F238E27FC236}">
                <a16:creationId xmlns:a16="http://schemas.microsoft.com/office/drawing/2014/main" id="{35809DF4-4C7A-4ACF-B107-2B27B0D7D4ED}"/>
              </a:ext>
            </a:extLst>
          </p:cNvPr>
          <p:cNvPicPr preferRelativeResize="0">
            <a:picLocks/>
          </p:cNvPicPr>
          <p:nvPr/>
        </p:nvPicPr>
        <p:blipFill>
          <a:blip r:embed="rId18"/>
          <a:stretch>
            <a:fillRect/>
          </a:stretch>
        </p:blipFill>
        <p:spPr>
          <a:xfrm>
            <a:off x="24613196" y="11811570"/>
            <a:ext cx="1905882" cy="1975717"/>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20B536DB-D03A-469D-8C6E-4434132C575A}"/>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4BDA1A33-8E39-46BF-990E-BF7E711C1A43}"/>
              </a:ext>
            </a:extLst>
          </p:cNvPr>
          <p:cNvSpPr txBox="1"/>
          <p:nvPr/>
        </p:nvSpPr>
        <p:spPr>
          <a:xfrm>
            <a:off x="12188497" y="457870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6615692"/>
            <a:ext cx="7566365" cy="2246025"/>
            <a:chOff x="12046932" y="9833533"/>
            <a:chExt cx="7566365"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Lucy Casas</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47728"/>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flipV="1">
            <a:off x="10794064" y="5432264"/>
            <a:ext cx="818849" cy="1422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56626" y="12598763"/>
            <a:ext cx="62064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6650127"/>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sp>
        <p:nvSpPr>
          <p:cNvPr id="40" name="TextBox 39">
            <a:extLst>
              <a:ext uri="{FF2B5EF4-FFF2-40B4-BE49-F238E27FC236}">
                <a16:creationId xmlns:a16="http://schemas.microsoft.com/office/drawing/2014/main" id="{72A4A986-CBB9-415F-A0BF-22BABC148FC7}"/>
              </a:ext>
            </a:extLst>
          </p:cNvPr>
          <p:cNvSpPr txBox="1"/>
          <p:nvPr/>
        </p:nvSpPr>
        <p:spPr>
          <a:xfrm>
            <a:off x="3628330" y="114945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Adrian Reyes</a:t>
            </a:r>
            <a:r>
              <a:rPr lang="en-US" sz="800" b="1" dirty="0">
                <a:solidFill>
                  <a:schemeClr val="bg1"/>
                </a:solidFill>
              </a:rPr>
              <a:t>                                      	 	   </a:t>
            </a:r>
            <a:r>
              <a:rPr lang="en-US" sz="2956" b="1" dirty="0">
                <a:solidFill>
                  <a:schemeClr val="bg1"/>
                </a:solidFill>
              </a:rPr>
              <a:t>Supplier Quality Engr </a:t>
            </a:r>
            <a:r>
              <a:rPr lang="en-US" sz="1478" b="1" dirty="0">
                <a:solidFill>
                  <a:schemeClr val="bg1"/>
                </a:solidFill>
              </a:rPr>
              <a:t>MTY MEX</a:t>
            </a:r>
            <a:r>
              <a:rPr lang="en-US" sz="100" b="1" dirty="0">
                <a:solidFill>
                  <a:schemeClr val="bg1"/>
                </a:solidFill>
              </a:rPr>
              <a:t>       	            </a:t>
            </a:r>
            <a:r>
              <a:rPr lang="en-US" sz="3547" dirty="0">
                <a:solidFill>
                  <a:schemeClr val="bg1"/>
                </a:solidFill>
              </a:rPr>
              <a:t>NAM </a:t>
            </a:r>
            <a:r>
              <a:rPr lang="en-US" sz="2956"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6"/>
          <a:stretch>
            <a:fillRect/>
          </a:stretch>
        </p:blipFill>
        <p:spPr>
          <a:xfrm>
            <a:off x="11612913" y="43624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8882878"/>
            <a:ext cx="7370287" cy="2139696"/>
            <a:chOff x="21303876" y="4416442"/>
            <a:chExt cx="7370287"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7"/>
            <a:stretch>
              <a:fillRect/>
            </a:stretch>
          </p:blipFill>
          <p:spPr>
            <a:xfrm>
              <a:off x="21303876" y="4416442"/>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366720"/>
            <a:ext cx="7362216" cy="2139696"/>
            <a:chOff x="21344273" y="6811161"/>
            <a:chExt cx="7362216"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8"/>
            <a:stretch>
              <a:fillRect/>
            </a:stretch>
          </p:blipFill>
          <p:spPr>
            <a:xfrm>
              <a:off x="21344273" y="681116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376643"/>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9"/>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006426"/>
            <a:ext cx="7326747" cy="2139696"/>
            <a:chOff x="3142872" y="11842791"/>
            <a:chExt cx="7326747" cy="2139696"/>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142872" y="11842791"/>
              <a:ext cx="2128099" cy="2139696"/>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20278347" y="6619633"/>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47CD57"/>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145231" y="4393142"/>
            <a:ext cx="7345372" cy="2170962"/>
            <a:chOff x="4000392" y="7348390"/>
            <a:chExt cx="7345372" cy="2170962"/>
          </a:xfrm>
          <a:solidFill>
            <a:srgbClr val="30B23F"/>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2002664"/>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endParaRPr lang="es-419" sz="4138" dirty="0">
                <a:solidFill>
                  <a:schemeClr val="bg1"/>
                </a:solidFill>
              </a:endParaRPr>
            </a:p>
            <a:p>
              <a:r>
                <a:rPr lang="en-US" sz="4138" dirty="0">
                  <a:solidFill>
                    <a:schemeClr val="bg1"/>
                  </a:solidFill>
                </a:rPr>
                <a:t>            Open Position</a:t>
              </a:r>
            </a:p>
            <a:p>
              <a:r>
                <a:rPr lang="en-US" sz="4138" dirty="0">
                  <a:solidFill>
                    <a:schemeClr val="bg1"/>
                  </a:solidFill>
                </a:rPr>
                <a:t> </a:t>
              </a:r>
              <a:endParaRPr lang="en-US" sz="3547" dirty="0">
                <a:solidFill>
                  <a:schemeClr val="bg1"/>
                </a:solidFill>
              </a:endParaRPr>
            </a:p>
          </p:txBody>
        </p:sp>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4000392" y="7348390"/>
              <a:ext cx="2121408" cy="2139696"/>
            </a:xfrm>
            <a:prstGeom prst="flowChartConnector">
              <a:avLst/>
            </a:prstGeom>
            <a:grpFill/>
            <a:ln>
              <a:solidFill>
                <a:schemeClr val="accent1"/>
              </a:solidFill>
            </a:ln>
          </p:spPr>
        </p:pic>
      </p:grpSp>
      <p:grpSp>
        <p:nvGrpSpPr>
          <p:cNvPr id="27" name="Group 26">
            <a:extLst>
              <a:ext uri="{FF2B5EF4-FFF2-40B4-BE49-F238E27FC236}">
                <a16:creationId xmlns:a16="http://schemas.microsoft.com/office/drawing/2014/main" id="{C428D1E6-0BA2-4A9E-8959-D7ECE8C674B6}"/>
              </a:ext>
            </a:extLst>
          </p:cNvPr>
          <p:cNvGrpSpPr/>
          <p:nvPr/>
        </p:nvGrpSpPr>
        <p:grpSpPr>
          <a:xfrm>
            <a:off x="20410381" y="888554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55578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776406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114975"/>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0810896" y="995272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32241" y="7689481"/>
            <a:ext cx="94610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759813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51119" y="5507140"/>
            <a:ext cx="90839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a:off x="19351119" y="9950411"/>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45CCE5CC-4C81-49F5-AFB7-D6275D4A228D}"/>
              </a:ext>
            </a:extLst>
          </p:cNvPr>
          <p:cNvGrpSpPr/>
          <p:nvPr/>
        </p:nvGrpSpPr>
        <p:grpSpPr>
          <a:xfrm>
            <a:off x="20410381" y="11388978"/>
            <a:ext cx="7388716" cy="2139696"/>
            <a:chOff x="12185744" y="12134366"/>
            <a:chExt cx="7388716" cy="2139696"/>
          </a:xfrm>
        </p:grpSpPr>
        <p:sp>
          <p:nvSpPr>
            <p:cNvPr id="90" name="TextBox 89">
              <a:extLst>
                <a:ext uri="{FF2B5EF4-FFF2-40B4-BE49-F238E27FC236}">
                  <a16:creationId xmlns:a16="http://schemas.microsoft.com/office/drawing/2014/main" id="{936A974B-2003-4D6E-BB7E-D310D17A20A9}"/>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12185744" y="12134366"/>
              <a:ext cx="2121408" cy="2139696"/>
            </a:xfrm>
            <a:prstGeom prst="flowChartConnector">
              <a:avLst/>
            </a:prstGeom>
            <a:ln>
              <a:solidFill>
                <a:schemeClr val="accent1"/>
              </a:solidFill>
            </a:ln>
          </p:spPr>
        </p:pic>
      </p:grpSp>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275663" y="12388942"/>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5FA6E2A-00B2-4186-B45D-F2ECB1EB019D}"/>
              </a:ext>
            </a:extLst>
          </p:cNvPr>
          <p:cNvCxnSpPr>
            <a:cxnSpLocks/>
          </p:cNvCxnSpPr>
          <p:nvPr/>
        </p:nvCxnSpPr>
        <p:spPr>
          <a:xfrm>
            <a:off x="10788856" y="1252926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9" name="Picture 78">
            <a:extLst>
              <a:ext uri="{FF2B5EF4-FFF2-40B4-BE49-F238E27FC236}">
                <a16:creationId xmlns:a16="http://schemas.microsoft.com/office/drawing/2014/main" id="{4A91FDDB-BB99-406A-9AAC-BA32310295E7}"/>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3091263" y="11371292"/>
            <a:ext cx="2121408" cy="2130552"/>
          </a:xfrm>
          <a:prstGeom prst="flowChartConnector">
            <a:avLst/>
          </a:prstGeom>
          <a:ln>
            <a:solidFill>
              <a:schemeClr val="bg1"/>
            </a:solidFill>
          </a:ln>
        </p:spPr>
      </p:pic>
      <p:pic>
        <p:nvPicPr>
          <p:cNvPr id="87" name="Picture 86">
            <a:extLst>
              <a:ext uri="{FF2B5EF4-FFF2-40B4-BE49-F238E27FC236}">
                <a16:creationId xmlns:a16="http://schemas.microsoft.com/office/drawing/2014/main" id="{9A56C119-2520-4C28-AD74-99381A648F46}"/>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l="32433" t="7332" r="33388" b="40412"/>
          <a:stretch/>
        </p:blipFill>
        <p:spPr>
          <a:xfrm>
            <a:off x="11105002" y="1864195"/>
            <a:ext cx="2121408" cy="2139696"/>
          </a:xfrm>
          <a:prstGeom prst="flowChartConnector">
            <a:avLst/>
          </a:prstGeom>
          <a:ln>
            <a:solidFill>
              <a:schemeClr val="bg1"/>
            </a:solidFill>
          </a:ln>
        </p:spPr>
      </p:pic>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EB77A354-9E5A-475E-9146-F163BA8F7FE9}"/>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44790" y="6914552"/>
            <a:ext cx="6270" cy="27597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1051058" y="7944381"/>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7605854" y="7136171"/>
            <a:ext cx="4290085"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Ibrahim Hernandez</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sp>
        <p:nvSpPr>
          <p:cNvPr id="13" name="TextBox 12">
            <a:extLst>
              <a:ext uri="{FF2B5EF4-FFF2-40B4-BE49-F238E27FC236}">
                <a16:creationId xmlns:a16="http://schemas.microsoft.com/office/drawing/2014/main" id="{141464E2-B99B-49C7-B397-04671016CD55}"/>
              </a:ext>
            </a:extLst>
          </p:cNvPr>
          <p:cNvSpPr txBox="1"/>
          <p:nvPr/>
        </p:nvSpPr>
        <p:spPr>
          <a:xfrm>
            <a:off x="2106801" y="714226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500848" y="7073689"/>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51" name="TextBox 50">
            <a:extLst>
              <a:ext uri="{FF2B5EF4-FFF2-40B4-BE49-F238E27FC236}">
                <a16:creationId xmlns:a16="http://schemas.microsoft.com/office/drawing/2014/main" id="{7DBFB692-F2B8-4267-A64A-C1F751502B4B}"/>
              </a:ext>
            </a:extLst>
          </p:cNvPr>
          <p:cNvSpPr txBox="1"/>
          <p:nvPr/>
        </p:nvSpPr>
        <p:spPr>
          <a:xfrm>
            <a:off x="2104246" y="8978942"/>
            <a:ext cx="4288536" cy="144655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        Ana Paula Aguilar</a:t>
            </a:r>
          </a:p>
          <a:p>
            <a:r>
              <a:rPr lang="en-US" sz="2000" b="1" dirty="0">
                <a:solidFill>
                  <a:schemeClr val="bg1"/>
                </a:solidFill>
              </a:rPr>
              <a:t>              Procurement Intern, </a:t>
            </a:r>
          </a:p>
          <a:p>
            <a:r>
              <a:rPr lang="en-US" sz="2000" b="1" dirty="0">
                <a:solidFill>
                  <a:schemeClr val="bg1"/>
                </a:solidFill>
              </a:rPr>
              <a:t>              MTY, MEX</a:t>
            </a:r>
          </a:p>
          <a:p>
            <a:pPr algn="ctr"/>
            <a:r>
              <a:rPr lang="en-US" sz="600" b="1" dirty="0">
                <a:solidFill>
                  <a:schemeClr val="bg1"/>
                </a:solidFill>
              </a:rPr>
              <a:t>                                   </a:t>
            </a:r>
            <a:r>
              <a:rPr lang="en-US" sz="2000" b="1" dirty="0">
                <a:solidFill>
                  <a:schemeClr val="bg1"/>
                </a:solidFill>
              </a:rPr>
              <a:t>Web</a:t>
            </a:r>
            <a:r>
              <a:rPr lang="en-US" sz="2000" dirty="0">
                <a:solidFill>
                  <a:schemeClr val="bg1"/>
                </a:solidFill>
              </a:rPr>
              <a:t> </a:t>
            </a:r>
            <a:r>
              <a:rPr lang="en-US" sz="2000" b="1" dirty="0">
                <a:solidFill>
                  <a:schemeClr val="bg1"/>
                </a:solidFill>
              </a:rPr>
              <a:t>Apps</a:t>
            </a:r>
            <a:r>
              <a:rPr lang="en-US" sz="2000" dirty="0">
                <a:solidFill>
                  <a:schemeClr val="bg1"/>
                </a:solidFill>
              </a:rPr>
              <a:t> </a:t>
            </a:r>
            <a:r>
              <a:rPr lang="en-US" sz="2000" b="1" dirty="0">
                <a:solidFill>
                  <a:schemeClr val="bg1"/>
                </a:solidFill>
              </a:rPr>
              <a:t>Development</a:t>
            </a:r>
            <a:endParaRPr lang="en-US" sz="1400" b="1" dirty="0">
              <a:solidFill>
                <a:schemeClr val="bg1"/>
              </a:solidFill>
            </a:endParaRPr>
          </a:p>
        </p:txBody>
      </p:sp>
      <p:sp>
        <p:nvSpPr>
          <p:cNvPr id="92" name="TextBox 91">
            <a:extLst>
              <a:ext uri="{FF2B5EF4-FFF2-40B4-BE49-F238E27FC236}">
                <a16:creationId xmlns:a16="http://schemas.microsoft.com/office/drawing/2014/main" id="{405E0C2E-BAF0-4C2E-B4A4-86CA67EF3E73}"/>
              </a:ext>
            </a:extLst>
          </p:cNvPr>
          <p:cNvSpPr txBox="1"/>
          <p:nvPr/>
        </p:nvSpPr>
        <p:spPr>
          <a:xfrm>
            <a:off x="7605854" y="8997832"/>
            <a:ext cx="4288536" cy="144655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p>
          <a:p>
            <a:r>
              <a:rPr lang="en-US" sz="2000" b="1" dirty="0">
                <a:solidFill>
                  <a:schemeClr val="bg1"/>
                </a:solidFill>
              </a:rPr>
              <a:t>               Procurement Intern, </a:t>
            </a:r>
          </a:p>
          <a:p>
            <a:r>
              <a:rPr lang="en-US" sz="2000" b="1" dirty="0">
                <a:solidFill>
                  <a:schemeClr val="bg1"/>
                </a:solidFill>
              </a:rPr>
              <a:t>               MTY, MEX</a:t>
            </a:r>
          </a:p>
          <a:p>
            <a:r>
              <a:rPr lang="en-US" sz="500" b="1" dirty="0">
                <a:solidFill>
                  <a:schemeClr val="bg1"/>
                </a:solidFill>
              </a:rPr>
              <a:t>                                                          </a:t>
            </a:r>
            <a:r>
              <a:rPr lang="en-US" sz="2000" b="1" dirty="0">
                <a:solidFill>
                  <a:schemeClr val="bg1"/>
                </a:solidFill>
              </a:rPr>
              <a:t>Web Apps Development</a:t>
            </a:r>
          </a:p>
        </p:txBody>
      </p: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98878" y="6726082"/>
            <a:ext cx="4454064" cy="116955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Teresa Cortes</a:t>
            </a:r>
            <a:endParaRPr lang="en-US" sz="2000" b="1" dirty="0">
              <a:solidFill>
                <a:schemeClr val="bg1"/>
              </a:solidFill>
            </a:endParaRPr>
          </a:p>
          <a:p>
            <a:r>
              <a:rPr lang="en-US" sz="1800" b="1" dirty="0">
                <a:solidFill>
                  <a:schemeClr val="bg1"/>
                </a:solidFill>
              </a:rPr>
              <a:t>         </a:t>
            </a:r>
            <a:r>
              <a:rPr lang="en-US" sz="2400" b="1" dirty="0">
                <a:solidFill>
                  <a:schemeClr val="bg1"/>
                </a:solidFill>
              </a:rPr>
              <a:t>Prj Specialist MTY, MEX </a:t>
            </a:r>
            <a:br>
              <a:rPr lang="en-US" sz="1800" b="1" dirty="0">
                <a:solidFill>
                  <a:schemeClr val="bg1"/>
                </a:solidFill>
              </a:rPr>
            </a:br>
            <a:r>
              <a:rPr lang="en-US" sz="1800" b="1" dirty="0">
                <a:solidFill>
                  <a:schemeClr val="bg1"/>
                </a:solidFill>
              </a:rPr>
              <a:t>         Purchasing Project Specialist</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0277980" y="8506244"/>
            <a:ext cx="4288536" cy="120032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800" b="1" dirty="0">
                <a:solidFill>
                  <a:schemeClr val="bg1"/>
                </a:solidFill>
              </a:rPr>
              <a:t> Veronica </a:t>
            </a:r>
            <a:r>
              <a:rPr lang="en-US" sz="2800" b="1" dirty="0" err="1">
                <a:solidFill>
                  <a:schemeClr val="bg1"/>
                </a:solidFill>
              </a:rPr>
              <a:t>Vielma</a:t>
            </a:r>
            <a:endParaRPr lang="en-US" sz="2800" b="1" dirty="0">
              <a:solidFill>
                <a:schemeClr val="bg1"/>
              </a:solidFill>
            </a:endParaRPr>
          </a:p>
          <a:p>
            <a:r>
              <a:rPr lang="en-US" sz="2000" b="1" dirty="0">
                <a:solidFill>
                  <a:schemeClr val="bg1"/>
                </a:solidFill>
              </a:rPr>
              <a:t>         Prj Specialist MTY, MEX</a:t>
            </a:r>
          </a:p>
          <a:p>
            <a:r>
              <a:rPr lang="en-US" sz="2400" b="1" dirty="0">
                <a:solidFill>
                  <a:schemeClr val="bg1"/>
                </a:solidFill>
              </a:rPr>
              <a:t>        </a:t>
            </a:r>
            <a:r>
              <a:rPr lang="en-US" sz="1800" b="1" dirty="0">
                <a:solidFill>
                  <a:schemeClr val="bg1"/>
                </a:solidFill>
              </a:rPr>
              <a:t>Purchasing Project Specialist</a:t>
            </a:r>
            <a:endParaRPr lang="en-US" sz="2000" b="1"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44404" y="6613226"/>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20245" y="6293873"/>
            <a:ext cx="11293" cy="618681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9" idx="2"/>
          </p:cNvCxnSpPr>
          <p:nvPr/>
        </p:nvCxnSpPr>
        <p:spPr>
          <a:xfrm flipV="1">
            <a:off x="24911631" y="7288789"/>
            <a:ext cx="718687" cy="100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3" idx="2"/>
          </p:cNvCxnSpPr>
          <p:nvPr/>
        </p:nvCxnSpPr>
        <p:spPr>
          <a:xfrm>
            <a:off x="24903017" y="9092136"/>
            <a:ext cx="7212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5"/>
          <a:stretch>
            <a:fillRect/>
          </a:stretch>
        </p:blipFill>
        <p:spPr>
          <a:xfrm>
            <a:off x="19570648" y="6546341"/>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13802117" y="10203955"/>
            <a:ext cx="4901184"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Productivity Workshop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6"/>
          <a:stretch>
            <a:fillRect/>
          </a:stretch>
        </p:blipFill>
        <p:spPr>
          <a:xfrm>
            <a:off x="13003860" y="9971800"/>
            <a:ext cx="1396564" cy="1554480"/>
          </a:xfrm>
          <a:prstGeom prst="ellipse">
            <a:avLst/>
          </a:prstGeom>
          <a:ln>
            <a:solidFill>
              <a:schemeClr val="accent1"/>
            </a:solidFill>
          </a:ln>
        </p:spPr>
      </p:pic>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393145" y="6291481"/>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740285"/>
            <a:chOff x="12151617" y="4634341"/>
            <a:chExt cx="6778093" cy="1740285"/>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a:off x="15540664" y="5836584"/>
              <a:ext cx="0" cy="53804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33004" y="9674273"/>
            <a:ext cx="46784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flipH="1">
            <a:off x="6588812" y="6914552"/>
            <a:ext cx="18020" cy="28302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36083"/>
            <a:ext cx="35858" cy="27432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385356" y="6291481"/>
            <a:ext cx="37786" cy="62383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00793" y="7297574"/>
            <a:ext cx="5548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2360" y="9063209"/>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28420" y="10789810"/>
            <a:ext cx="52390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E64B3EE1-1854-4E36-9A6D-9A44C1BC7669}"/>
              </a:ext>
            </a:extLst>
          </p:cNvPr>
          <p:cNvSpPr txBox="1"/>
          <p:nvPr/>
        </p:nvSpPr>
        <p:spPr>
          <a:xfrm>
            <a:off x="26498878" y="8497150"/>
            <a:ext cx="4454064"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Diana de la Cruz</a:t>
            </a:r>
            <a:endParaRPr lang="en-US" sz="2000" b="1" dirty="0">
              <a:solidFill>
                <a:schemeClr val="bg1"/>
              </a:solidFill>
            </a:endParaRPr>
          </a:p>
          <a:p>
            <a:r>
              <a:rPr lang="en-US" sz="2000" b="1" dirty="0">
                <a:solidFill>
                  <a:schemeClr val="bg1"/>
                </a:solidFill>
              </a:rPr>
              <a:t>       Prj Specialist MTY, MEX</a:t>
            </a:r>
          </a:p>
          <a:p>
            <a:pPr algn="ctr"/>
            <a:r>
              <a:rPr lang="en-US" sz="2000" b="1" dirty="0">
                <a:solidFill>
                  <a:schemeClr val="bg1"/>
                </a:solidFill>
              </a:rPr>
              <a:t>       Purchasing Project Specialist</a:t>
            </a: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7"/>
          <a:srcRect l="10389" t="31541" r="78973" b="44510"/>
          <a:stretch/>
        </p:blipFill>
        <p:spPr>
          <a:xfrm>
            <a:off x="25624270" y="8314896"/>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70668" y="6576611"/>
            <a:ext cx="4901184"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8"/>
          <a:stretch>
            <a:fillRect/>
          </a:stretch>
        </p:blipFill>
        <p:spPr>
          <a:xfrm>
            <a:off x="12955671" y="6520334"/>
            <a:ext cx="1444752" cy="1554480"/>
          </a:xfrm>
          <a:prstGeom prst="flowChartConnector">
            <a:avLst/>
          </a:prstGeom>
        </p:spPr>
      </p:pic>
      <p:sp>
        <p:nvSpPr>
          <p:cNvPr id="88" name="TextBox 87">
            <a:extLst>
              <a:ext uri="{FF2B5EF4-FFF2-40B4-BE49-F238E27FC236}">
                <a16:creationId xmlns:a16="http://schemas.microsoft.com/office/drawing/2014/main" id="{4D6062B8-EA4D-443F-A072-9FD94B8B7BCF}"/>
              </a:ext>
            </a:extLst>
          </p:cNvPr>
          <p:cNvSpPr txBox="1"/>
          <p:nvPr/>
        </p:nvSpPr>
        <p:spPr>
          <a:xfrm>
            <a:off x="13772761" y="8405072"/>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37309" y="10797391"/>
            <a:ext cx="6927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9" cstate="email">
            <a:extLst>
              <a:ext uri="{28A0092B-C50C-407E-A947-70E740481C1C}">
                <a14:useLocalDpi xmlns:a14="http://schemas.microsoft.com/office/drawing/2010/main" val="0"/>
              </a:ext>
            </a:extLst>
          </a:blip>
          <a:srcRect l="3365" t="5025" r="13563" b="3491"/>
          <a:stretch/>
        </p:blipFill>
        <p:spPr bwMode="auto">
          <a:xfrm>
            <a:off x="12995116" y="8349993"/>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115" name="Straight Arrow Connector 114">
            <a:extLst>
              <a:ext uri="{FF2B5EF4-FFF2-40B4-BE49-F238E27FC236}">
                <a16:creationId xmlns:a16="http://schemas.microsoft.com/office/drawing/2014/main" id="{AA715B21-0068-4056-8859-11849DC37E86}"/>
              </a:ext>
            </a:extLst>
          </p:cNvPr>
          <p:cNvCxnSpPr>
            <a:cxnSpLocks/>
          </p:cNvCxnSpPr>
          <p:nvPr/>
        </p:nvCxnSpPr>
        <p:spPr>
          <a:xfrm>
            <a:off x="12397633" y="12530197"/>
            <a:ext cx="561198"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325D67D1-A066-440B-B7CE-278E3C5B7F53}"/>
              </a:ext>
            </a:extLst>
          </p:cNvPr>
          <p:cNvSpPr txBox="1"/>
          <p:nvPr/>
        </p:nvSpPr>
        <p:spPr>
          <a:xfrm>
            <a:off x="13765819" y="11767159"/>
            <a:ext cx="4901184" cy="13258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000" b="1" dirty="0">
                <a:solidFill>
                  <a:schemeClr val="bg1"/>
                </a:solidFill>
              </a:rPr>
              <a:t>         </a:t>
            </a:r>
            <a:r>
              <a:rPr lang="en-US" sz="2800" b="1" dirty="0">
                <a:solidFill>
                  <a:schemeClr val="bg1"/>
                </a:solidFill>
              </a:rPr>
              <a:t>Open Position</a:t>
            </a:r>
          </a:p>
          <a:p>
            <a:r>
              <a:rPr lang="en-US" sz="2000" b="1" dirty="0">
                <a:solidFill>
                  <a:schemeClr val="bg1"/>
                </a:solidFill>
              </a:rPr>
              <a:t>         Purchasing Projects-Intern</a:t>
            </a:r>
          </a:p>
          <a:p>
            <a:r>
              <a:rPr lang="en-US" sz="2000" b="1" dirty="0">
                <a:solidFill>
                  <a:schemeClr val="bg1"/>
                </a:solidFill>
              </a:rPr>
              <a:t>         Tlaxcala, Mex</a:t>
            </a:r>
            <a:r>
              <a:rPr lang="en-US" sz="2400" b="1" dirty="0">
                <a:solidFill>
                  <a:schemeClr val="bg1"/>
                </a:solidFill>
              </a:rPr>
              <a:t>               </a:t>
            </a:r>
            <a:endParaRPr lang="en-US" sz="2000" dirty="0">
              <a:solidFill>
                <a:schemeClr val="bg1"/>
              </a:solidFill>
            </a:endParaRPr>
          </a:p>
        </p:txBody>
      </p:sp>
      <p:pic>
        <p:nvPicPr>
          <p:cNvPr id="110" name="Picture 109">
            <a:extLst>
              <a:ext uri="{FF2B5EF4-FFF2-40B4-BE49-F238E27FC236}">
                <a16:creationId xmlns:a16="http://schemas.microsoft.com/office/drawing/2014/main" id="{3A323999-F7CA-4BF2-B63F-E86F11EDA2F3}"/>
              </a:ext>
            </a:extLst>
          </p:cNvPr>
          <p:cNvPicPr preferRelativeResize="0">
            <a:picLocks/>
          </p:cNvPicPr>
          <p:nvPr/>
        </p:nvPicPr>
        <p:blipFill rotWithShape="1">
          <a:blip r:embed="rId7"/>
          <a:srcRect l="10389" t="31541" r="78973" b="44510"/>
          <a:stretch/>
        </p:blipFill>
        <p:spPr>
          <a:xfrm>
            <a:off x="12958831" y="11729795"/>
            <a:ext cx="1444752" cy="1554480"/>
          </a:xfrm>
          <a:prstGeom prst="flowChartConnector">
            <a:avLst/>
          </a:prstGeom>
          <a:ln>
            <a:solidFill>
              <a:schemeClr val="accent1"/>
            </a:solidFill>
          </a:ln>
        </p:spPr>
      </p:pic>
      <p:sp>
        <p:nvSpPr>
          <p:cNvPr id="111" name="TextBox 110">
            <a:extLst>
              <a:ext uri="{FF2B5EF4-FFF2-40B4-BE49-F238E27FC236}">
                <a16:creationId xmlns:a16="http://schemas.microsoft.com/office/drawing/2014/main" id="{0B017D64-494B-49CB-B394-CED3591122F0}"/>
              </a:ext>
            </a:extLst>
          </p:cNvPr>
          <p:cNvSpPr txBox="1"/>
          <p:nvPr/>
        </p:nvSpPr>
        <p:spPr>
          <a:xfrm>
            <a:off x="26237554" y="11806800"/>
            <a:ext cx="4721656" cy="1077218"/>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s-MX" sz="1800" b="1" dirty="0">
                <a:solidFill>
                  <a:schemeClr val="bg1"/>
                </a:solidFill>
              </a:rPr>
              <a:t>        </a:t>
            </a:r>
            <a:r>
              <a:rPr lang="en-US" sz="1800" b="1" dirty="0">
                <a:solidFill>
                  <a:schemeClr val="bg1"/>
                </a:solidFill>
              </a:rPr>
              <a:t>     </a:t>
            </a:r>
            <a:r>
              <a:rPr lang="en-US" sz="2800" b="1" dirty="0">
                <a:solidFill>
                  <a:schemeClr val="bg1"/>
                </a:solidFill>
              </a:rPr>
              <a:t>Devorah Castellanos</a:t>
            </a:r>
          </a:p>
          <a:p>
            <a:pPr algn="ctr"/>
            <a:r>
              <a:rPr lang="en-US" sz="2000" b="1" dirty="0">
                <a:solidFill>
                  <a:schemeClr val="bg1"/>
                </a:solidFill>
              </a:rPr>
              <a:t>            </a:t>
            </a:r>
            <a:r>
              <a:rPr lang="en-US" sz="1600" b="1" dirty="0">
                <a:solidFill>
                  <a:schemeClr val="bg1"/>
                </a:solidFill>
              </a:rPr>
              <a:t>Project Specialist Intern,</a:t>
            </a:r>
          </a:p>
          <a:p>
            <a:pPr algn="ctr"/>
            <a:r>
              <a:rPr lang="en-US" sz="1600" b="1" dirty="0">
                <a:solidFill>
                  <a:schemeClr val="bg1"/>
                </a:solidFill>
              </a:rPr>
              <a:t> MTY,MEX</a:t>
            </a:r>
          </a:p>
        </p:txBody>
      </p:sp>
      <p:pic>
        <p:nvPicPr>
          <p:cNvPr id="106" name="Picture 105">
            <a:extLst>
              <a:ext uri="{FF2B5EF4-FFF2-40B4-BE49-F238E27FC236}">
                <a16:creationId xmlns:a16="http://schemas.microsoft.com/office/drawing/2014/main" id="{44520C7F-0D4B-445E-8196-C86B174FFF95}"/>
              </a:ext>
            </a:extLst>
          </p:cNvPr>
          <p:cNvPicPr preferRelativeResize="0">
            <a:picLocks/>
          </p:cNvPicPr>
          <p:nvPr/>
        </p:nvPicPr>
        <p:blipFill rotWithShape="1">
          <a:blip r:embed="rId7"/>
          <a:srcRect l="10389" t="31541" r="78973" b="44510"/>
          <a:stretch/>
        </p:blipFill>
        <p:spPr>
          <a:xfrm>
            <a:off x="6991532" y="7136061"/>
            <a:ext cx="1444752" cy="1554480"/>
          </a:xfrm>
          <a:prstGeom prst="flowChartConnector">
            <a:avLst/>
          </a:prstGeom>
          <a:ln>
            <a:solidFill>
              <a:schemeClr val="accent1"/>
            </a:solidFill>
          </a:ln>
        </p:spPr>
      </p:pic>
      <p:cxnSp>
        <p:nvCxnSpPr>
          <p:cNvPr id="112" name="Straight Arrow Connector 111">
            <a:extLst>
              <a:ext uri="{FF2B5EF4-FFF2-40B4-BE49-F238E27FC236}">
                <a16:creationId xmlns:a16="http://schemas.microsoft.com/office/drawing/2014/main" id="{19E4F552-4EF4-412E-A86A-22AF2DEA2F4F}"/>
              </a:ext>
            </a:extLst>
          </p:cNvPr>
          <p:cNvCxnSpPr>
            <a:cxnSpLocks/>
          </p:cNvCxnSpPr>
          <p:nvPr/>
        </p:nvCxnSpPr>
        <p:spPr>
          <a:xfrm>
            <a:off x="6591673" y="9744831"/>
            <a:ext cx="375284"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BB86E38-A89C-4C6E-A095-C07B3DDF2CB7}"/>
              </a:ext>
            </a:extLst>
          </p:cNvPr>
          <p:cNvCxnSpPr>
            <a:cxnSpLocks/>
          </p:cNvCxnSpPr>
          <p:nvPr/>
        </p:nvCxnSpPr>
        <p:spPr>
          <a:xfrm>
            <a:off x="6577666" y="7910367"/>
            <a:ext cx="375284"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6" name="Picture 115">
            <a:extLst>
              <a:ext uri="{FF2B5EF4-FFF2-40B4-BE49-F238E27FC236}">
                <a16:creationId xmlns:a16="http://schemas.microsoft.com/office/drawing/2014/main" id="{0915C541-F02A-4E48-A89D-320C93C9BD4B}"/>
              </a:ext>
            </a:extLst>
          </p:cNvPr>
          <p:cNvPicPr preferRelativeResize="0">
            <a:picLocks/>
          </p:cNvPicPr>
          <p:nvPr/>
        </p:nvPicPr>
        <p:blipFill rotWithShape="1">
          <a:blip r:embed="rId7"/>
          <a:srcRect l="10389" t="31541" r="78973" b="44510"/>
          <a:stretch/>
        </p:blipFill>
        <p:spPr>
          <a:xfrm>
            <a:off x="25630318" y="6521597"/>
            <a:ext cx="1444752" cy="1554480"/>
          </a:xfrm>
          <a:prstGeom prst="flowChartConnector">
            <a:avLst/>
          </a:prstGeom>
          <a:ln>
            <a:solidFill>
              <a:schemeClr val="accent1"/>
            </a:solidFill>
          </a:ln>
        </p:spPr>
      </p:pic>
      <p:pic>
        <p:nvPicPr>
          <p:cNvPr id="9" name="Picture 8">
            <a:extLst>
              <a:ext uri="{FF2B5EF4-FFF2-40B4-BE49-F238E27FC236}">
                <a16:creationId xmlns:a16="http://schemas.microsoft.com/office/drawing/2014/main" id="{22DA845A-1581-459A-99B8-CAF7E6C8FA5A}"/>
              </a:ext>
            </a:extLst>
          </p:cNvPr>
          <p:cNvPicPr preferRelativeResize="0">
            <a:picLocks/>
          </p:cNvPicPr>
          <p:nvPr/>
        </p:nvPicPr>
        <p:blipFill>
          <a:blip r:embed="rId10"/>
          <a:stretch>
            <a:fillRect/>
          </a:stretch>
        </p:blipFill>
        <p:spPr>
          <a:xfrm>
            <a:off x="25630318" y="6511549"/>
            <a:ext cx="1444752" cy="1554480"/>
          </a:xfrm>
          <a:prstGeom prst="flowChartConnector">
            <a:avLst/>
          </a:prstGeom>
        </p:spPr>
      </p:pic>
      <p:pic>
        <p:nvPicPr>
          <p:cNvPr id="11" name="Picture 10">
            <a:extLst>
              <a:ext uri="{FF2B5EF4-FFF2-40B4-BE49-F238E27FC236}">
                <a16:creationId xmlns:a16="http://schemas.microsoft.com/office/drawing/2014/main" id="{5BB413D0-6889-4614-8AA4-2F06D895FB5E}"/>
              </a:ext>
            </a:extLst>
          </p:cNvPr>
          <p:cNvPicPr preferRelativeResize="0">
            <a:picLocks/>
          </p:cNvPicPr>
          <p:nvPr/>
        </p:nvPicPr>
        <p:blipFill>
          <a:blip r:embed="rId11"/>
          <a:stretch>
            <a:fillRect/>
          </a:stretch>
        </p:blipFill>
        <p:spPr>
          <a:xfrm>
            <a:off x="6991053" y="7128676"/>
            <a:ext cx="1444752" cy="1554480"/>
          </a:xfrm>
          <a:prstGeom prst="flowChartConnector">
            <a:avLst/>
          </a:prstGeom>
        </p:spPr>
      </p:pic>
      <p:pic>
        <p:nvPicPr>
          <p:cNvPr id="118" name="Picture 117">
            <a:extLst>
              <a:ext uri="{FF2B5EF4-FFF2-40B4-BE49-F238E27FC236}">
                <a16:creationId xmlns:a16="http://schemas.microsoft.com/office/drawing/2014/main" id="{560B7B7A-9523-456A-8FBD-1D548A2F2CA3}"/>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5632884" y="8311860"/>
            <a:ext cx="1444752" cy="1554480"/>
          </a:xfrm>
          <a:prstGeom prst="flowChartConnector">
            <a:avLst/>
          </a:prstGeom>
        </p:spPr>
      </p:pic>
      <p:sp>
        <p:nvSpPr>
          <p:cNvPr id="223" name="Oval 222">
            <a:extLst>
              <a:ext uri="{FF2B5EF4-FFF2-40B4-BE49-F238E27FC236}">
                <a16:creationId xmlns:a16="http://schemas.microsoft.com/office/drawing/2014/main" id="{C4163F8C-5FF6-462A-8EDD-70FA97F7A122}"/>
              </a:ext>
            </a:extLst>
          </p:cNvPr>
          <p:cNvSpPr/>
          <p:nvPr/>
        </p:nvSpPr>
        <p:spPr>
          <a:xfrm>
            <a:off x="1637664" y="8877065"/>
            <a:ext cx="1298050" cy="1581889"/>
          </a:xfrm>
          <a:prstGeom prst="ellipse">
            <a:avLst/>
          </a:prstGeom>
          <a:blipFill>
            <a:blip r:embed="rId13"/>
            <a:stretch>
              <a:fillRect/>
            </a:stretch>
          </a:blip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TextBox 240">
            <a:extLst>
              <a:ext uri="{FF2B5EF4-FFF2-40B4-BE49-F238E27FC236}">
                <a16:creationId xmlns:a16="http://schemas.microsoft.com/office/drawing/2014/main" id="{44D7E7B0-8AB6-4380-9C58-768B0A33F47B}"/>
              </a:ext>
            </a:extLst>
          </p:cNvPr>
          <p:cNvSpPr txBox="1"/>
          <p:nvPr/>
        </p:nvSpPr>
        <p:spPr>
          <a:xfrm>
            <a:off x="25829044" y="10099840"/>
            <a:ext cx="5130166" cy="1200329"/>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rPr>
              <a:t>Open Position  </a:t>
            </a:r>
            <a:endParaRPr lang="en-US" sz="2000" b="1" dirty="0">
              <a:solidFill>
                <a:schemeClr val="bg1"/>
              </a:solidFill>
            </a:endParaRPr>
          </a:p>
          <a:p>
            <a:r>
              <a:rPr lang="en-US" sz="2000" b="1" dirty="0">
                <a:solidFill>
                  <a:schemeClr val="bg1"/>
                </a:solidFill>
              </a:rPr>
              <a:t>               MTY, MEX</a:t>
            </a:r>
          </a:p>
          <a:p>
            <a:r>
              <a:rPr lang="en-US" sz="2000" b="1" dirty="0">
                <a:solidFill>
                  <a:schemeClr val="bg1"/>
                </a:solidFill>
              </a:rPr>
              <a:t>               Project Specialist Intern</a:t>
            </a:r>
          </a:p>
        </p:txBody>
      </p:sp>
      <p:cxnSp>
        <p:nvCxnSpPr>
          <p:cNvPr id="247" name="Straight Arrow Connector 246">
            <a:extLst>
              <a:ext uri="{FF2B5EF4-FFF2-40B4-BE49-F238E27FC236}">
                <a16:creationId xmlns:a16="http://schemas.microsoft.com/office/drawing/2014/main" id="{761424BF-B6AE-46DC-AEC9-66E15EB5FC2F}"/>
              </a:ext>
            </a:extLst>
          </p:cNvPr>
          <p:cNvCxnSpPr>
            <a:cxnSpLocks/>
          </p:cNvCxnSpPr>
          <p:nvPr/>
        </p:nvCxnSpPr>
        <p:spPr>
          <a:xfrm>
            <a:off x="24931538" y="12480687"/>
            <a:ext cx="6927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1" name="Picture 2">
            <a:extLst>
              <a:ext uri="{FF2B5EF4-FFF2-40B4-BE49-F238E27FC236}">
                <a16:creationId xmlns:a16="http://schemas.microsoft.com/office/drawing/2014/main" id="{1471822B-5F5E-49A9-8A3A-8C0F39166BC7}"/>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25732174" y="11729795"/>
            <a:ext cx="1228944" cy="1228944"/>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FA16A1A7-1376-4D02-B3B3-3A23242523B3}"/>
              </a:ext>
            </a:extLst>
          </p:cNvPr>
          <p:cNvPicPr preferRelativeResize="0">
            <a:picLocks/>
          </p:cNvPicPr>
          <p:nvPr/>
        </p:nvPicPr>
        <p:blipFill rotWithShape="1">
          <a:blip r:embed="rId7"/>
          <a:srcRect l="10389" t="31541" r="78973" b="44510"/>
          <a:stretch/>
        </p:blipFill>
        <p:spPr>
          <a:xfrm>
            <a:off x="7224453" y="8990447"/>
            <a:ext cx="1444752" cy="1554480"/>
          </a:xfrm>
          <a:prstGeom prst="flowChartConnector">
            <a:avLst/>
          </a:prstGeom>
          <a:ln>
            <a:solidFill>
              <a:schemeClr val="accent1"/>
            </a:solidFill>
          </a:ln>
        </p:spPr>
      </p:pic>
      <p:sp>
        <p:nvSpPr>
          <p:cNvPr id="84" name="TextBox 83">
            <a:extLst>
              <a:ext uri="{FF2B5EF4-FFF2-40B4-BE49-F238E27FC236}">
                <a16:creationId xmlns:a16="http://schemas.microsoft.com/office/drawing/2014/main" id="{634DFCF3-6417-47F1-A209-49FA94718D07}"/>
              </a:ext>
            </a:extLst>
          </p:cNvPr>
          <p:cNvSpPr txBox="1"/>
          <p:nvPr/>
        </p:nvSpPr>
        <p:spPr>
          <a:xfrm>
            <a:off x="20325507" y="10126357"/>
            <a:ext cx="4288536" cy="120032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800" b="1" dirty="0">
                <a:solidFill>
                  <a:schemeClr val="bg1"/>
                </a:solidFill>
              </a:rPr>
              <a:t>Sofia Garza</a:t>
            </a:r>
          </a:p>
          <a:p>
            <a:r>
              <a:rPr lang="en-US" sz="2000" b="1" dirty="0">
                <a:solidFill>
                  <a:schemeClr val="bg1"/>
                </a:solidFill>
              </a:rPr>
              <a:t>         Prj Specialist MTY, MEX</a:t>
            </a:r>
          </a:p>
          <a:p>
            <a:r>
              <a:rPr lang="en-US" sz="2400" b="1" dirty="0">
                <a:solidFill>
                  <a:schemeClr val="bg1"/>
                </a:solidFill>
              </a:rPr>
              <a:t>        </a:t>
            </a:r>
            <a:r>
              <a:rPr lang="en-US" sz="1800" b="1" dirty="0">
                <a:solidFill>
                  <a:schemeClr val="bg1"/>
                </a:solidFill>
              </a:rPr>
              <a:t>Purchasing Project Specialist</a:t>
            </a:r>
            <a:endParaRPr lang="en-US" sz="2000" b="1" dirty="0">
              <a:solidFill>
                <a:schemeClr val="bg1"/>
              </a:solidFill>
            </a:endParaRPr>
          </a:p>
        </p:txBody>
      </p:sp>
      <p:pic>
        <p:nvPicPr>
          <p:cNvPr id="10" name="Picture 9">
            <a:extLst>
              <a:ext uri="{FF2B5EF4-FFF2-40B4-BE49-F238E27FC236}">
                <a16:creationId xmlns:a16="http://schemas.microsoft.com/office/drawing/2014/main" id="{7072A211-F89F-4F42-BC0D-45726CB42640}"/>
              </a:ext>
            </a:extLst>
          </p:cNvPr>
          <p:cNvPicPr>
            <a:picLocks noChangeAspect="1"/>
          </p:cNvPicPr>
          <p:nvPr/>
        </p:nvPicPr>
        <p:blipFill>
          <a:blip r:embed="rId15"/>
          <a:stretch>
            <a:fillRect/>
          </a:stretch>
        </p:blipFill>
        <p:spPr>
          <a:xfrm>
            <a:off x="19624161" y="10057928"/>
            <a:ext cx="1289116" cy="13018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3" name="Picture 82">
            <a:extLst>
              <a:ext uri="{FF2B5EF4-FFF2-40B4-BE49-F238E27FC236}">
                <a16:creationId xmlns:a16="http://schemas.microsoft.com/office/drawing/2014/main" id="{89726B34-8C3C-4F7B-ABE4-A5C91A6581C8}"/>
              </a:ext>
            </a:extLst>
          </p:cNvPr>
          <p:cNvPicPr preferRelativeResize="0">
            <a:picLocks/>
          </p:cNvPicPr>
          <p:nvPr/>
        </p:nvPicPr>
        <p:blipFill rotWithShape="1">
          <a:blip r:embed="rId7"/>
          <a:srcRect l="10389" t="31541" r="78973" b="44510"/>
          <a:stretch/>
        </p:blipFill>
        <p:spPr>
          <a:xfrm>
            <a:off x="25511549" y="10028558"/>
            <a:ext cx="1382630" cy="1487640"/>
          </a:xfrm>
          <a:prstGeom prst="flowChartConnector">
            <a:avLst/>
          </a:prstGeom>
          <a:ln>
            <a:solidFill>
              <a:schemeClr val="accent1"/>
            </a:solidFill>
          </a:ln>
        </p:spPr>
      </p:pic>
      <p:pic>
        <p:nvPicPr>
          <p:cNvPr id="12" name="Picture 2">
            <a:extLst>
              <a:ext uri="{FF2B5EF4-FFF2-40B4-BE49-F238E27FC236}">
                <a16:creationId xmlns:a16="http://schemas.microsoft.com/office/drawing/2014/main" id="{B99BC130-7343-4A54-8CD8-D626E55ECC63}"/>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19405391" y="8388264"/>
            <a:ext cx="1556079" cy="155448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C1E9A119-E3A3-4DD0-B413-61D8BE0C57B8}"/>
              </a:ext>
            </a:extLst>
          </p:cNvPr>
          <p:cNvSpPr/>
          <p:nvPr/>
        </p:nvSpPr>
        <p:spPr>
          <a:xfrm>
            <a:off x="0" y="0"/>
            <a:ext cx="32004000" cy="15185938"/>
          </a:xfrm>
          <a:prstGeom prst="rect">
            <a:avLst/>
          </a:prstGeom>
          <a:solidFill>
            <a:srgbClr val="1B1B1B"/>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a:xfrm>
            <a:off x="1824294" y="14445827"/>
            <a:ext cx="5284185" cy="92461"/>
          </a:xfrm>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F7A517BC-8196-4931-A0BE-E74D33C314B4}"/>
              </a:ext>
            </a:extLst>
          </p:cNvPr>
          <p:cNvSpPr txBox="1"/>
          <p:nvPr/>
        </p:nvSpPr>
        <p:spPr>
          <a:xfrm>
            <a:off x="6637291" y="1307558"/>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sp>
        <p:nvSpPr>
          <p:cNvPr id="34" name="Rectangle 33">
            <a:extLst>
              <a:ext uri="{FF2B5EF4-FFF2-40B4-BE49-F238E27FC236}">
                <a16:creationId xmlns:a16="http://schemas.microsoft.com/office/drawing/2014/main" id="{61236CE5-EEE6-43CC-ABCA-D94FF8265AB2}"/>
              </a:ext>
            </a:extLst>
          </p:cNvPr>
          <p:cNvSpPr/>
          <p:nvPr/>
        </p:nvSpPr>
        <p:spPr>
          <a:xfrm>
            <a:off x="2845275" y="4096049"/>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8224134" y="409723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227593" y="4111456"/>
            <a:ext cx="3810821"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D2/M2/Others</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7113043" y="4111456"/>
            <a:ext cx="351770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P1/C1/C2/K1</a:t>
            </a:r>
          </a:p>
        </p:txBody>
      </p:sp>
      <p:sp>
        <p:nvSpPr>
          <p:cNvPr id="78" name="Rectangle 77">
            <a:extLst>
              <a:ext uri="{FF2B5EF4-FFF2-40B4-BE49-F238E27FC236}">
                <a16:creationId xmlns:a16="http://schemas.microsoft.com/office/drawing/2014/main" id="{82F41618-6664-4B43-89DC-7141A16ED5C8}"/>
              </a:ext>
            </a:extLst>
          </p:cNvPr>
          <p:cNvSpPr/>
          <p:nvPr/>
        </p:nvSpPr>
        <p:spPr>
          <a:xfrm>
            <a:off x="22797478"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610510"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5" name="TextBox 84">
            <a:extLst>
              <a:ext uri="{FF2B5EF4-FFF2-40B4-BE49-F238E27FC236}">
                <a16:creationId xmlns:a16="http://schemas.microsoft.com/office/drawing/2014/main" id="{164BDB71-FD06-4FCF-8B36-663B49FC31F5}"/>
              </a:ext>
            </a:extLst>
          </p:cNvPr>
          <p:cNvSpPr txBox="1"/>
          <p:nvPr/>
        </p:nvSpPr>
        <p:spPr>
          <a:xfrm>
            <a:off x="1777742" y="9007835"/>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Open Position</a:t>
            </a:r>
            <a:endParaRPr lang="en-US" sz="3200" dirty="0"/>
          </a:p>
          <a:p>
            <a:pPr algn="l"/>
            <a:r>
              <a:rPr lang="en-US" sz="1100" dirty="0"/>
              <a:t>                       </a:t>
            </a:r>
            <a:r>
              <a:rPr lang="en-US" sz="1800" dirty="0"/>
              <a:t>Project Manager, MTY MEX</a:t>
            </a:r>
          </a:p>
          <a:p>
            <a:pPr algn="l"/>
            <a:r>
              <a:rPr lang="en-US" sz="1800" dirty="0"/>
              <a:t>              CoS (SBO-REB), QVE</a:t>
            </a:r>
          </a:p>
        </p:txBody>
      </p:sp>
      <p:sp>
        <p:nvSpPr>
          <p:cNvPr id="87" name="TextBox 86">
            <a:extLst>
              <a:ext uri="{FF2B5EF4-FFF2-40B4-BE49-F238E27FC236}">
                <a16:creationId xmlns:a16="http://schemas.microsoft.com/office/drawing/2014/main" id="{23433467-4F2C-43FC-94E1-1F06E04276B6}"/>
              </a:ext>
            </a:extLst>
          </p:cNvPr>
          <p:cNvSpPr txBox="1"/>
          <p:nvPr/>
        </p:nvSpPr>
        <p:spPr>
          <a:xfrm>
            <a:off x="1780481" y="5761155"/>
            <a:ext cx="4084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a:t>
            </a:r>
            <a:r>
              <a:rPr lang="en-US" sz="2800" dirty="0"/>
              <a:t>Carlos Galvan</a:t>
            </a:r>
            <a:endParaRPr lang="en-US" dirty="0"/>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7785" y="5611372"/>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777742" y="7340670"/>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a:t>
            </a:r>
            <a:r>
              <a:rPr lang="es-419" sz="2800" dirty="0"/>
              <a:t>Open position</a:t>
            </a:r>
            <a:endParaRPr lang="en-US" dirty="0"/>
          </a:p>
          <a:p>
            <a:r>
              <a:rPr lang="en-US" sz="1800" dirty="0"/>
              <a:t>            Project Manager, MTY MEX</a:t>
            </a:r>
          </a:p>
          <a:p>
            <a:r>
              <a:rPr lang="en-US" sz="1800" dirty="0"/>
              <a:t>            CoS (SBO-REB), QVE</a:t>
            </a:r>
            <a:endParaRPr lang="en-US" dirty="0"/>
          </a:p>
        </p:txBody>
      </p:sp>
      <p:sp>
        <p:nvSpPr>
          <p:cNvPr id="93" name="TextBox 92">
            <a:extLst>
              <a:ext uri="{FF2B5EF4-FFF2-40B4-BE49-F238E27FC236}">
                <a16:creationId xmlns:a16="http://schemas.microsoft.com/office/drawing/2014/main" id="{15EB037A-EAD7-48C7-9491-43CEB40EC707}"/>
              </a:ext>
            </a:extLst>
          </p:cNvPr>
          <p:cNvSpPr txBox="1"/>
          <p:nvPr/>
        </p:nvSpPr>
        <p:spPr>
          <a:xfrm>
            <a:off x="7050417" y="7397976"/>
            <a:ext cx="408478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800" b="1" dirty="0">
                <a:solidFill>
                  <a:schemeClr val="bg1"/>
                </a:solidFill>
              </a:rPr>
              <a:t>        </a:t>
            </a:r>
            <a:r>
              <a:rPr lang="en-US" sz="2400" b="1" dirty="0">
                <a:solidFill>
                  <a:schemeClr val="bg1"/>
                </a:solidFill>
              </a:rPr>
              <a:t>Open Position</a:t>
            </a:r>
          </a:p>
          <a:p>
            <a:r>
              <a:rPr lang="en-US" sz="1800" b="1" dirty="0">
                <a:solidFill>
                  <a:schemeClr val="bg1"/>
                </a:solidFill>
              </a:rPr>
              <a:t>        Project Manager</a:t>
            </a:r>
          </a:p>
          <a:p>
            <a:r>
              <a:rPr lang="en-US" sz="1800" b="1" dirty="0">
                <a:solidFill>
                  <a:schemeClr val="bg1"/>
                </a:solidFill>
              </a:rPr>
              <a:t>       CoS (SBO-REB), QVE</a:t>
            </a:r>
          </a:p>
        </p:txBody>
      </p:sp>
      <p:sp>
        <p:nvSpPr>
          <p:cNvPr id="95" name="TextBox 94">
            <a:extLst>
              <a:ext uri="{FF2B5EF4-FFF2-40B4-BE49-F238E27FC236}">
                <a16:creationId xmlns:a16="http://schemas.microsoft.com/office/drawing/2014/main" id="{9E023BFE-9BD9-4A5E-A252-FB586B41C169}"/>
              </a:ext>
            </a:extLst>
          </p:cNvPr>
          <p:cNvSpPr txBox="1"/>
          <p:nvPr/>
        </p:nvSpPr>
        <p:spPr>
          <a:xfrm>
            <a:off x="7042912" y="9006936"/>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Open Position</a:t>
            </a:r>
          </a:p>
          <a:p>
            <a:r>
              <a:rPr lang="es-ES" sz="1800" b="1" dirty="0">
                <a:solidFill>
                  <a:schemeClr val="bg1"/>
                </a:solidFill>
              </a:rPr>
              <a:t>        Project Manager</a:t>
            </a:r>
          </a:p>
          <a:p>
            <a:r>
              <a:rPr lang="es-ES" sz="1800" b="1" dirty="0">
                <a:solidFill>
                  <a:schemeClr val="bg1"/>
                </a:solidFill>
              </a:rPr>
              <a:t>        CoS (SBO-REB), QVE</a:t>
            </a:r>
          </a:p>
        </p:txBody>
      </p:sp>
      <p:sp>
        <p:nvSpPr>
          <p:cNvPr id="100" name="TextBox 99">
            <a:extLst>
              <a:ext uri="{FF2B5EF4-FFF2-40B4-BE49-F238E27FC236}">
                <a16:creationId xmlns:a16="http://schemas.microsoft.com/office/drawing/2014/main" id="{EC5BCC29-BDC3-49BA-A0FE-4F255085A3F4}"/>
              </a:ext>
            </a:extLst>
          </p:cNvPr>
          <p:cNvSpPr txBox="1"/>
          <p:nvPr/>
        </p:nvSpPr>
        <p:spPr>
          <a:xfrm>
            <a:off x="11980064" y="740147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Open Position</a:t>
            </a:r>
          </a:p>
          <a:p>
            <a:r>
              <a:rPr lang="en-US" sz="1800" dirty="0"/>
              <a:t>        Project Manager, MTY MEX</a:t>
            </a:r>
          </a:p>
          <a:p>
            <a:r>
              <a:rPr lang="en-US" sz="1800" dirty="0"/>
              <a:t>CoS (SBO-REB), QVE</a:t>
            </a:r>
          </a:p>
        </p:txBody>
      </p:sp>
      <p:sp>
        <p:nvSpPr>
          <p:cNvPr id="102" name="TextBox 101">
            <a:extLst>
              <a:ext uri="{FF2B5EF4-FFF2-40B4-BE49-F238E27FC236}">
                <a16:creationId xmlns:a16="http://schemas.microsoft.com/office/drawing/2014/main" id="{CBBE5205-1132-4174-85CE-7E67D1CED222}"/>
              </a:ext>
            </a:extLst>
          </p:cNvPr>
          <p:cNvSpPr txBox="1"/>
          <p:nvPr/>
        </p:nvSpPr>
        <p:spPr>
          <a:xfrm>
            <a:off x="17276317" y="7394473"/>
            <a:ext cx="3710151"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Open position</a:t>
            </a:r>
          </a:p>
          <a:p>
            <a:r>
              <a:rPr lang="en-US" sz="1800" b="1" dirty="0">
                <a:solidFill>
                  <a:schemeClr val="bg1"/>
                </a:solidFill>
              </a:rPr>
              <a:t>        Project Manager, MTY MEX</a:t>
            </a:r>
          </a:p>
          <a:p>
            <a:r>
              <a:rPr lang="en-US" sz="1800" b="1" dirty="0">
                <a:solidFill>
                  <a:schemeClr val="bg1"/>
                </a:solidFill>
              </a:rPr>
              <a:t>        CoS (SBO-REB), QVE</a:t>
            </a:r>
          </a:p>
        </p:txBody>
      </p:sp>
      <p:sp>
        <p:nvSpPr>
          <p:cNvPr id="104" name="TextBox 103">
            <a:extLst>
              <a:ext uri="{FF2B5EF4-FFF2-40B4-BE49-F238E27FC236}">
                <a16:creationId xmlns:a16="http://schemas.microsoft.com/office/drawing/2014/main" id="{62027D6E-F7E2-4478-BAC8-11E130126DA7}"/>
              </a:ext>
            </a:extLst>
          </p:cNvPr>
          <p:cNvSpPr txBox="1"/>
          <p:nvPr/>
        </p:nvSpPr>
        <p:spPr>
          <a:xfrm>
            <a:off x="17341988" y="5717435"/>
            <a:ext cx="3712464"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6617433" y="5620004"/>
            <a:ext cx="1124712" cy="1362456"/>
          </a:xfrm>
          <a:prstGeom prst="ellipse">
            <a:avLst/>
          </a:prstGeom>
          <a:ln w="12700" cap="rnd">
            <a:solidFill>
              <a:schemeClr val="bg1"/>
            </a:solidFill>
            <a:prstDash val="solid"/>
          </a:ln>
          <a:effectLst/>
        </p:spPr>
      </p:pic>
      <p:sp>
        <p:nvSpPr>
          <p:cNvPr id="108" name="TextBox 107">
            <a:extLst>
              <a:ext uri="{FF2B5EF4-FFF2-40B4-BE49-F238E27FC236}">
                <a16:creationId xmlns:a16="http://schemas.microsoft.com/office/drawing/2014/main" id="{CF320E80-D539-4918-A47C-F46CB6FDCD52}"/>
              </a:ext>
            </a:extLst>
          </p:cNvPr>
          <p:cNvSpPr txBox="1"/>
          <p:nvPr/>
        </p:nvSpPr>
        <p:spPr>
          <a:xfrm>
            <a:off x="22185581" y="5780410"/>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Open Position</a:t>
            </a:r>
          </a:p>
          <a:p>
            <a:pPr algn="l"/>
            <a:r>
              <a:rPr lang="en-US" sz="1800" dirty="0"/>
              <a:t>        Project Manager, MTY MEX</a:t>
            </a:r>
          </a:p>
          <a:p>
            <a:pPr algn="l"/>
            <a:r>
              <a:rPr lang="en-US" sz="1800" dirty="0"/>
              <a:t>        CoS (SBO-REB), QVE</a:t>
            </a:r>
          </a:p>
        </p:txBody>
      </p:sp>
      <p:sp>
        <p:nvSpPr>
          <p:cNvPr id="110" name="TextBox 109">
            <a:extLst>
              <a:ext uri="{FF2B5EF4-FFF2-40B4-BE49-F238E27FC236}">
                <a16:creationId xmlns:a16="http://schemas.microsoft.com/office/drawing/2014/main" id="{842B0EB7-6443-44F5-8B71-6C327F917A76}"/>
              </a:ext>
            </a:extLst>
          </p:cNvPr>
          <p:cNvSpPr txBox="1"/>
          <p:nvPr/>
        </p:nvSpPr>
        <p:spPr>
          <a:xfrm>
            <a:off x="17294650" y="9048218"/>
            <a:ext cx="371246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6666036" y="8893690"/>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7361378" y="578503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730391" y="5659081"/>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7342511" y="9002290"/>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Open Position</a:t>
            </a:r>
          </a:p>
          <a:p>
            <a:pPr algn="l"/>
            <a:r>
              <a:rPr lang="en-US" sz="1800" dirty="0"/>
              <a:t>         Project Manager, MO USA</a:t>
            </a:r>
          </a:p>
          <a:p>
            <a:pPr algn="l"/>
            <a:r>
              <a:rPr lang="en-US" sz="1800" dirty="0"/>
              <a:t>         CoS (SBO-REB), QVE</a:t>
            </a:r>
          </a:p>
        </p:txBody>
      </p:sp>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1149489" y="6286822"/>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1150694" y="6300256"/>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1160319" y="7969000"/>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1157192" y="9539122"/>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p:nvPr/>
        </p:nvCxnSpPr>
        <p:spPr>
          <a:xfrm rot="5400000">
            <a:off x="2449285" y="3565694"/>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1149489" y="5282321"/>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6021356" y="6565786"/>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6015285" y="6291214"/>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6030870" y="8028776"/>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6029843" y="9528723"/>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6021356" y="5248010"/>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7650268" y="3231699"/>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1259825" y="5297767"/>
            <a:ext cx="16830" cy="26490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1276655" y="6291781"/>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1266064" y="7946767"/>
            <a:ext cx="350012" cy="284"/>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p:cNvCxnSpPr>
          <p:nvPr/>
        </p:nvCxnSpPr>
        <p:spPr>
          <a:xfrm rot="5400000">
            <a:off x="12626885" y="3499619"/>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6218714" y="5407277"/>
            <a:ext cx="0" cy="429893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6224338" y="6300256"/>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a:off x="16239292" y="7945688"/>
            <a:ext cx="394917"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p:cNvCxnSpPr>
          <p:nvPr/>
        </p:nvCxnSpPr>
        <p:spPr>
          <a:xfrm rot="5400000">
            <a:off x="17142777" y="3941426"/>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1174239" y="5278506"/>
            <a:ext cx="0" cy="426061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1174239" y="6309205"/>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16218714" y="9706211"/>
            <a:ext cx="447322"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2592176" y="3447553"/>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6422419" y="5437928"/>
            <a:ext cx="0" cy="426828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6439653" y="6291214"/>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6421610" y="7872905"/>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p:nvPr/>
        </p:nvCxnSpPr>
        <p:spPr>
          <a:xfrm rot="5400000">
            <a:off x="27546444" y="3741465"/>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DB04ED4-6320-43B0-86A4-6C69259BF1F4}"/>
              </a:ext>
            </a:extLst>
          </p:cNvPr>
          <p:cNvSpPr txBox="1"/>
          <p:nvPr/>
        </p:nvSpPr>
        <p:spPr>
          <a:xfrm>
            <a:off x="7047833" y="579850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00" b="1" dirty="0">
                <a:solidFill>
                  <a:schemeClr val="bg1"/>
                </a:solidFill>
              </a:rPr>
              <a:t>                                               </a:t>
            </a:r>
            <a:r>
              <a:rPr lang="en-US" sz="2800" b="1" dirty="0">
                <a:solidFill>
                  <a:schemeClr val="bg1"/>
                </a:solidFill>
              </a:rPr>
              <a:t>Nohemi Pereira </a:t>
            </a:r>
          </a:p>
          <a:p>
            <a:r>
              <a:rPr lang="en-US" sz="1800" b="1" dirty="0">
                <a:solidFill>
                  <a:schemeClr val="bg1"/>
                </a:solidFill>
              </a:rPr>
              <a:t>        Project Manager, MTY MEX</a:t>
            </a:r>
          </a:p>
          <a:p>
            <a:r>
              <a:rPr lang="en-US" sz="1800" b="1" dirty="0">
                <a:solidFill>
                  <a:schemeClr val="bg1"/>
                </a:solidFill>
              </a:rPr>
              <a:t>        CoS (SBO-REB), QVE</a:t>
            </a:r>
          </a:p>
        </p:txBody>
      </p:sp>
      <p:pic>
        <p:nvPicPr>
          <p:cNvPr id="83" name="Picture 82">
            <a:extLst>
              <a:ext uri="{FF2B5EF4-FFF2-40B4-BE49-F238E27FC236}">
                <a16:creationId xmlns:a16="http://schemas.microsoft.com/office/drawing/2014/main" id="{1DEA9D76-CA03-4631-98F3-1BCBF51CB5FF}"/>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6401750" y="5648996"/>
            <a:ext cx="1124712" cy="1362456"/>
          </a:xfrm>
          <a:prstGeom prst="flowChartConnector">
            <a:avLst/>
          </a:prstGeom>
        </p:spPr>
      </p:pic>
      <p:sp>
        <p:nvSpPr>
          <p:cNvPr id="81" name="TextBox 80">
            <a:extLst>
              <a:ext uri="{FF2B5EF4-FFF2-40B4-BE49-F238E27FC236}">
                <a16:creationId xmlns:a16="http://schemas.microsoft.com/office/drawing/2014/main" id="{D01BFE03-8A56-4B6E-BB6E-8BB966FF15F5}"/>
              </a:ext>
            </a:extLst>
          </p:cNvPr>
          <p:cNvSpPr txBox="1"/>
          <p:nvPr/>
        </p:nvSpPr>
        <p:spPr>
          <a:xfrm>
            <a:off x="22183907" y="7390246"/>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Sonia Irasema Arzola</a:t>
            </a:r>
          </a:p>
          <a:p>
            <a:r>
              <a:rPr lang="en-US" sz="1800" b="1" dirty="0">
                <a:solidFill>
                  <a:schemeClr val="bg1"/>
                </a:solidFill>
              </a:rPr>
              <a:t>        Project Manager, MTY MEX</a:t>
            </a:r>
          </a:p>
          <a:p>
            <a:r>
              <a:rPr lang="en-US" sz="1800" b="1" dirty="0">
                <a:solidFill>
                  <a:schemeClr val="bg1"/>
                </a:solidFill>
              </a:rPr>
              <a:t>        CoS (SBO-REB), QVE</a:t>
            </a:r>
          </a:p>
        </p:txBody>
      </p:sp>
      <p:pic>
        <p:nvPicPr>
          <p:cNvPr id="84" name="Picture 83">
            <a:extLst>
              <a:ext uri="{FF2B5EF4-FFF2-40B4-BE49-F238E27FC236}">
                <a16:creationId xmlns:a16="http://schemas.microsoft.com/office/drawing/2014/main" id="{90C8884D-BB26-4694-9E0C-5A3A5A262138}"/>
              </a:ext>
            </a:extLst>
          </p:cNvPr>
          <p:cNvPicPr preferRelativeResize="0">
            <a:picLocks/>
          </p:cNvPicPr>
          <p:nvPr/>
        </p:nvPicPr>
        <p:blipFill rotWithShape="1">
          <a:blip r:embed="rId7"/>
          <a:srcRect l="8650" t="74728" r="88473" b="14315"/>
          <a:stretch/>
        </p:blipFill>
        <p:spPr>
          <a:xfrm>
            <a:off x="21544384" y="7241148"/>
            <a:ext cx="1124712" cy="1362456"/>
          </a:xfrm>
          <a:prstGeom prst="ellipse">
            <a:avLst/>
          </a:prstGeom>
        </p:spPr>
      </p:pic>
      <p:cxnSp>
        <p:nvCxnSpPr>
          <p:cNvPr id="91" name="Straight Arrow Connector 90">
            <a:extLst>
              <a:ext uri="{FF2B5EF4-FFF2-40B4-BE49-F238E27FC236}">
                <a16:creationId xmlns:a16="http://schemas.microsoft.com/office/drawing/2014/main" id="{3E3651D1-18C1-4041-88B4-5BE790D4591D}"/>
              </a:ext>
            </a:extLst>
          </p:cNvPr>
          <p:cNvCxnSpPr>
            <a:cxnSpLocks/>
            <a:endCxn id="84" idx="2"/>
          </p:cNvCxnSpPr>
          <p:nvPr/>
        </p:nvCxnSpPr>
        <p:spPr>
          <a:xfrm>
            <a:off x="21174239" y="7922376"/>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D5927A3E-AE55-46F3-8C2D-85CE7AB42EAB}"/>
              </a:ext>
            </a:extLst>
          </p:cNvPr>
          <p:cNvGrpSpPr/>
          <p:nvPr/>
        </p:nvGrpSpPr>
        <p:grpSpPr>
          <a:xfrm>
            <a:off x="21530855" y="8899190"/>
            <a:ext cx="4741945" cy="1362456"/>
            <a:chOff x="21308183" y="7010168"/>
            <a:chExt cx="4741945" cy="1362456"/>
          </a:xfrm>
        </p:grpSpPr>
        <p:sp>
          <p:nvSpPr>
            <p:cNvPr id="220" name="TextBox 219">
              <a:extLst>
                <a:ext uri="{FF2B5EF4-FFF2-40B4-BE49-F238E27FC236}">
                  <a16:creationId xmlns:a16="http://schemas.microsoft.com/office/drawing/2014/main" id="{B12368B0-F3E3-4458-84C8-86CDEC01510E}"/>
                </a:ext>
              </a:extLst>
            </p:cNvPr>
            <p:cNvSpPr txBox="1"/>
            <p:nvPr/>
          </p:nvSpPr>
          <p:spPr>
            <a:xfrm>
              <a:off x="21962760" y="715078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221" name="Picture 6" descr="https://spiceportal.schneider-electric.com/image/user_male_portrait?img_id=18065812&amp;img_id_token=L1TzhRImyqZnN%2FedVb0OuWzIiCI%3D&amp;t=1527602063597">
              <a:extLst>
                <a:ext uri="{FF2B5EF4-FFF2-40B4-BE49-F238E27FC236}">
                  <a16:creationId xmlns:a16="http://schemas.microsoft.com/office/drawing/2014/main" id="{2254FF65-CAB1-4287-8810-23EC360E751F}"/>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1308183" y="7010168"/>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sp>
        <p:nvSpPr>
          <p:cNvPr id="233" name="TextBox 232">
            <a:extLst>
              <a:ext uri="{FF2B5EF4-FFF2-40B4-BE49-F238E27FC236}">
                <a16:creationId xmlns:a16="http://schemas.microsoft.com/office/drawing/2014/main" id="{01B8CEDD-E252-43D0-908A-0FCD42BE528C}"/>
              </a:ext>
            </a:extLst>
          </p:cNvPr>
          <p:cNvSpPr txBox="1"/>
          <p:nvPr/>
        </p:nvSpPr>
        <p:spPr>
          <a:xfrm>
            <a:off x="11981150" y="5761462"/>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100" b="1" dirty="0">
                <a:solidFill>
                  <a:schemeClr val="bg1"/>
                </a:solidFill>
              </a:rPr>
              <a:t>                                                                                                                                                                                                                                                   </a:t>
            </a:r>
            <a:r>
              <a:rPr lang="en-US" sz="2800" b="1" dirty="0">
                <a:solidFill>
                  <a:schemeClr val="bg1"/>
                </a:solidFill>
              </a:rPr>
              <a:t>Selene Galvan </a:t>
            </a:r>
            <a:endParaRPr lang="en-US" sz="100" b="1" dirty="0">
              <a:solidFill>
                <a:schemeClr val="bg1"/>
              </a:solidFill>
            </a:endParaRPr>
          </a:p>
          <a:p>
            <a:pPr defTabSz="0"/>
            <a:r>
              <a:rPr lang="en-US" sz="100" b="1" dirty="0">
                <a:solidFill>
                  <a:schemeClr val="bg1"/>
                </a:solidFill>
              </a:rPr>
              <a:t>                                                                                                                                                                                                                                                   </a:t>
            </a:r>
            <a:r>
              <a:rPr lang="en-US" sz="1800" b="1" dirty="0">
                <a:solidFill>
                  <a:schemeClr val="bg1"/>
                </a:solidFill>
              </a:rPr>
              <a:t>Project Manager, MTY MEX</a:t>
            </a:r>
          </a:p>
          <a:p>
            <a:pPr defTabSz="0"/>
            <a:r>
              <a:rPr lang="en-US" sz="1800" b="1" dirty="0">
                <a:solidFill>
                  <a:schemeClr val="bg1"/>
                </a:solidFill>
              </a:rPr>
              <a:t>            CoS (SBO-REB), QVE</a:t>
            </a:r>
          </a:p>
        </p:txBody>
      </p:sp>
      <p:pic>
        <p:nvPicPr>
          <p:cNvPr id="234" name="Picture 2" descr="https://ids.se.com/image/user_male_portrait?img_id=8676182&amp;img_id_token=vKCkK0kjApmZQCRbq9hWZKt5%2FOI%3D&amp;t=1575037869705">
            <a:extLst>
              <a:ext uri="{FF2B5EF4-FFF2-40B4-BE49-F238E27FC236}">
                <a16:creationId xmlns:a16="http://schemas.microsoft.com/office/drawing/2014/main" id="{A53F6C72-FD7B-469D-886C-948BEE1E23B5}"/>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1621669" y="5611030"/>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7" name="Straight Arrow Connector 96">
            <a:extLst>
              <a:ext uri="{FF2B5EF4-FFF2-40B4-BE49-F238E27FC236}">
                <a16:creationId xmlns:a16="http://schemas.microsoft.com/office/drawing/2014/main" id="{EAE4D6DD-B6C4-436E-96E7-8406E749ECDB}"/>
              </a:ext>
            </a:extLst>
          </p:cNvPr>
          <p:cNvCxnSpPr>
            <a:cxnSpLocks/>
          </p:cNvCxnSpPr>
          <p:nvPr/>
        </p:nvCxnSpPr>
        <p:spPr>
          <a:xfrm>
            <a:off x="21160710" y="9539122"/>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89D9AF97-167B-4F5C-9862-340502B71064}"/>
              </a:ext>
            </a:extLst>
          </p:cNvPr>
          <p:cNvSpPr txBox="1"/>
          <p:nvPr/>
        </p:nvSpPr>
        <p:spPr>
          <a:xfrm>
            <a:off x="27361378" y="7311327"/>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2800" dirty="0"/>
              <a:t>Vanessa Lucio</a:t>
            </a:r>
            <a:r>
              <a:rPr lang="en-US" sz="300" dirty="0"/>
              <a:t>          </a:t>
            </a:r>
          </a:p>
          <a:p>
            <a:r>
              <a:rPr lang="en-US" sz="100" dirty="0"/>
              <a:t>                                                                                                                                                                                                        </a:t>
            </a:r>
            <a:r>
              <a:rPr lang="en-US" sz="1800" dirty="0"/>
              <a:t>Project Manager</a:t>
            </a:r>
            <a:r>
              <a:rPr lang="en-US" sz="1600" dirty="0"/>
              <a:t>,</a:t>
            </a:r>
            <a:r>
              <a:rPr lang="en-US" sz="2400" dirty="0"/>
              <a:t> </a:t>
            </a:r>
            <a:r>
              <a:rPr lang="en-US" sz="1400" dirty="0"/>
              <a:t>MTY MEX</a:t>
            </a:r>
            <a:endParaRPr lang="en-US" sz="1800" dirty="0"/>
          </a:p>
          <a:p>
            <a:r>
              <a:rPr lang="en-US" sz="1800" dirty="0"/>
              <a:t>          CoS (SBO-REB), QVE</a:t>
            </a:r>
            <a:r>
              <a:rPr lang="en-US" dirty="0"/>
              <a:t>          </a:t>
            </a:r>
            <a:r>
              <a:rPr lang="en-US" sz="800" dirty="0"/>
              <a:t>   </a:t>
            </a:r>
          </a:p>
        </p:txBody>
      </p:sp>
      <p:pic>
        <p:nvPicPr>
          <p:cNvPr id="80" name="Picture 2" descr="https://ids.se.com/image/user_male_portrait?img_id=28752520&amp;img_id_token=Lwjjp%2FkpGi4WvkDo6XjsykHqlO0%3D&amp;t=1579616670543">
            <a:extLst>
              <a:ext uri="{FF2B5EF4-FFF2-40B4-BE49-F238E27FC236}">
                <a16:creationId xmlns:a16="http://schemas.microsoft.com/office/drawing/2014/main" id="{262B7421-AF05-411A-BE39-CAB582360D94}"/>
              </a:ext>
            </a:extLst>
          </p:cNvPr>
          <p:cNvPicPr preferRelativeResize="0">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6761505" y="7217828"/>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2" name="Straight Arrow Connector 91">
            <a:extLst>
              <a:ext uri="{FF2B5EF4-FFF2-40B4-BE49-F238E27FC236}">
                <a16:creationId xmlns:a16="http://schemas.microsoft.com/office/drawing/2014/main" id="{74E04E1F-35AA-4D87-B19C-95FF056DC2B2}"/>
              </a:ext>
            </a:extLst>
          </p:cNvPr>
          <p:cNvCxnSpPr>
            <a:cxnSpLocks/>
          </p:cNvCxnSpPr>
          <p:nvPr/>
        </p:nvCxnSpPr>
        <p:spPr>
          <a:xfrm>
            <a:off x="26432874" y="9706211"/>
            <a:ext cx="51116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98" name="Picture 97">
            <a:extLst>
              <a:ext uri="{FF2B5EF4-FFF2-40B4-BE49-F238E27FC236}">
                <a16:creationId xmlns:a16="http://schemas.microsoft.com/office/drawing/2014/main" id="{17D7B061-5A7C-415B-844D-2437A058C3B2}"/>
              </a:ext>
            </a:extLst>
          </p:cNvPr>
          <p:cNvPicPr preferRelativeResize="0">
            <a:picLocks/>
          </p:cNvPicPr>
          <p:nvPr/>
        </p:nvPicPr>
        <p:blipFill rotWithShape="1">
          <a:blip r:embed="rId11"/>
          <a:srcRect l="10389" t="31541" r="78973" b="44510"/>
          <a:stretch/>
        </p:blipFill>
        <p:spPr>
          <a:xfrm>
            <a:off x="6433707" y="7258304"/>
            <a:ext cx="1124712" cy="1362456"/>
          </a:xfrm>
          <a:prstGeom prst="flowChartConnector">
            <a:avLst/>
          </a:prstGeom>
          <a:ln>
            <a:solidFill>
              <a:schemeClr val="accent1"/>
            </a:solidFill>
          </a:ln>
        </p:spPr>
      </p:pic>
      <p:pic>
        <p:nvPicPr>
          <p:cNvPr id="94" name="Picture 93">
            <a:extLst>
              <a:ext uri="{FF2B5EF4-FFF2-40B4-BE49-F238E27FC236}">
                <a16:creationId xmlns:a16="http://schemas.microsoft.com/office/drawing/2014/main" id="{475B39F7-BC42-4953-9C7B-630B3C691B8C}"/>
              </a:ext>
            </a:extLst>
          </p:cNvPr>
          <p:cNvPicPr preferRelativeResize="0">
            <a:picLocks/>
          </p:cNvPicPr>
          <p:nvPr/>
        </p:nvPicPr>
        <p:blipFill rotWithShape="1">
          <a:blip r:embed="rId11"/>
          <a:srcRect l="10389" t="31541" r="78973" b="44510"/>
          <a:stretch/>
        </p:blipFill>
        <p:spPr>
          <a:xfrm>
            <a:off x="6433707" y="8893690"/>
            <a:ext cx="1124712" cy="1362456"/>
          </a:xfrm>
          <a:prstGeom prst="flowChartConnector">
            <a:avLst/>
          </a:prstGeom>
          <a:ln>
            <a:solidFill>
              <a:schemeClr val="accent1"/>
            </a:solidFill>
          </a:ln>
        </p:spPr>
      </p:pic>
      <p:pic>
        <p:nvPicPr>
          <p:cNvPr id="106" name="Picture 105">
            <a:extLst>
              <a:ext uri="{FF2B5EF4-FFF2-40B4-BE49-F238E27FC236}">
                <a16:creationId xmlns:a16="http://schemas.microsoft.com/office/drawing/2014/main" id="{1F91341A-0A4C-460D-8621-8A66B1E8A866}"/>
              </a:ext>
            </a:extLst>
          </p:cNvPr>
          <p:cNvPicPr preferRelativeResize="0">
            <a:picLocks/>
          </p:cNvPicPr>
          <p:nvPr/>
        </p:nvPicPr>
        <p:blipFill rotWithShape="1">
          <a:blip r:embed="rId11"/>
          <a:srcRect l="10389" t="31541" r="78973" b="44510"/>
          <a:stretch/>
        </p:blipFill>
        <p:spPr>
          <a:xfrm>
            <a:off x="26717827" y="8887049"/>
            <a:ext cx="1124712" cy="1362456"/>
          </a:xfrm>
          <a:prstGeom prst="flowChartConnector">
            <a:avLst/>
          </a:prstGeom>
          <a:ln>
            <a:solidFill>
              <a:schemeClr val="accent1"/>
            </a:solidFill>
          </a:ln>
        </p:spPr>
      </p:pic>
      <p:pic>
        <p:nvPicPr>
          <p:cNvPr id="107" name="Picture 106">
            <a:extLst>
              <a:ext uri="{FF2B5EF4-FFF2-40B4-BE49-F238E27FC236}">
                <a16:creationId xmlns:a16="http://schemas.microsoft.com/office/drawing/2014/main" id="{DD7F9C78-B5F2-4028-8CF6-D0FA8B1EE80E}"/>
              </a:ext>
            </a:extLst>
          </p:cNvPr>
          <p:cNvPicPr preferRelativeResize="0">
            <a:picLocks/>
          </p:cNvPicPr>
          <p:nvPr/>
        </p:nvPicPr>
        <p:blipFill rotWithShape="1">
          <a:blip r:embed="rId11"/>
          <a:srcRect l="10389" t="31541" r="78973" b="44510"/>
          <a:stretch/>
        </p:blipFill>
        <p:spPr>
          <a:xfrm>
            <a:off x="1504141" y="8931190"/>
            <a:ext cx="1124712" cy="1362456"/>
          </a:xfrm>
          <a:prstGeom prst="flowChartConnector">
            <a:avLst/>
          </a:prstGeom>
          <a:ln>
            <a:solidFill>
              <a:schemeClr val="accent1"/>
            </a:solidFill>
          </a:ln>
        </p:spPr>
      </p:pic>
      <p:pic>
        <p:nvPicPr>
          <p:cNvPr id="116" name="Picture 115">
            <a:extLst>
              <a:ext uri="{FF2B5EF4-FFF2-40B4-BE49-F238E27FC236}">
                <a16:creationId xmlns:a16="http://schemas.microsoft.com/office/drawing/2014/main" id="{222C463C-A1D6-455F-AF01-1659650687A7}"/>
              </a:ext>
            </a:extLst>
          </p:cNvPr>
          <p:cNvPicPr preferRelativeResize="0">
            <a:picLocks/>
          </p:cNvPicPr>
          <p:nvPr/>
        </p:nvPicPr>
        <p:blipFill rotWithShape="1">
          <a:blip r:embed="rId11"/>
          <a:srcRect l="10389" t="31541" r="78973" b="44510"/>
          <a:stretch/>
        </p:blipFill>
        <p:spPr>
          <a:xfrm>
            <a:off x="11616076" y="7292949"/>
            <a:ext cx="1124712" cy="1362456"/>
          </a:xfrm>
          <a:prstGeom prst="flowChartConnector">
            <a:avLst/>
          </a:prstGeom>
          <a:ln>
            <a:solidFill>
              <a:schemeClr val="accent1"/>
            </a:solidFill>
          </a:ln>
        </p:spPr>
      </p:pic>
      <p:pic>
        <p:nvPicPr>
          <p:cNvPr id="96" name="Picture 95">
            <a:extLst>
              <a:ext uri="{FF2B5EF4-FFF2-40B4-BE49-F238E27FC236}">
                <a16:creationId xmlns:a16="http://schemas.microsoft.com/office/drawing/2014/main" id="{40E31A43-5F94-4B21-BAEE-3266869B6E45}"/>
              </a:ext>
            </a:extLst>
          </p:cNvPr>
          <p:cNvPicPr preferRelativeResize="0">
            <a:picLocks/>
          </p:cNvPicPr>
          <p:nvPr/>
        </p:nvPicPr>
        <p:blipFill rotWithShape="1">
          <a:blip r:embed="rId11"/>
          <a:srcRect l="10389" t="31541" r="78973" b="44510"/>
          <a:stretch/>
        </p:blipFill>
        <p:spPr>
          <a:xfrm>
            <a:off x="1421127" y="7201599"/>
            <a:ext cx="1124712" cy="1362456"/>
          </a:xfrm>
          <a:prstGeom prst="flowChartConnector">
            <a:avLst/>
          </a:prstGeom>
          <a:ln>
            <a:solidFill>
              <a:schemeClr val="accent1"/>
            </a:solidFill>
          </a:ln>
        </p:spPr>
      </p:pic>
      <p:pic>
        <p:nvPicPr>
          <p:cNvPr id="99" name="Picture 98">
            <a:extLst>
              <a:ext uri="{FF2B5EF4-FFF2-40B4-BE49-F238E27FC236}">
                <a16:creationId xmlns:a16="http://schemas.microsoft.com/office/drawing/2014/main" id="{12F05B16-956D-42E4-9DAE-A8E6CDC7C31E}"/>
              </a:ext>
            </a:extLst>
          </p:cNvPr>
          <p:cNvPicPr preferRelativeResize="0">
            <a:picLocks/>
          </p:cNvPicPr>
          <p:nvPr/>
        </p:nvPicPr>
        <p:blipFill rotWithShape="1">
          <a:blip r:embed="rId11"/>
          <a:srcRect l="10389" t="31541" r="78973" b="44510"/>
          <a:stretch/>
        </p:blipFill>
        <p:spPr>
          <a:xfrm>
            <a:off x="21561621" y="5651734"/>
            <a:ext cx="1124712" cy="1362456"/>
          </a:xfrm>
          <a:prstGeom prst="flowChartConnector">
            <a:avLst/>
          </a:prstGeom>
          <a:ln>
            <a:solidFill>
              <a:schemeClr val="accent1"/>
            </a:solidFill>
          </a:ln>
        </p:spPr>
      </p:pic>
      <p:pic>
        <p:nvPicPr>
          <p:cNvPr id="90" name="Picture 89">
            <a:extLst>
              <a:ext uri="{FF2B5EF4-FFF2-40B4-BE49-F238E27FC236}">
                <a16:creationId xmlns:a16="http://schemas.microsoft.com/office/drawing/2014/main" id="{CAAC37EC-E7D0-4045-96CC-29335058D9F9}"/>
              </a:ext>
            </a:extLst>
          </p:cNvPr>
          <p:cNvPicPr preferRelativeResize="0">
            <a:picLocks/>
          </p:cNvPicPr>
          <p:nvPr/>
        </p:nvPicPr>
        <p:blipFill rotWithShape="1">
          <a:blip r:embed="rId11"/>
          <a:srcRect l="10389" t="31541" r="78973" b="44510"/>
          <a:stretch/>
        </p:blipFill>
        <p:spPr>
          <a:xfrm>
            <a:off x="16647738" y="7216652"/>
            <a:ext cx="1124712" cy="1362456"/>
          </a:xfrm>
          <a:prstGeom prst="flowChartConnector">
            <a:avLst/>
          </a:prstGeom>
          <a:ln>
            <a:solidFill>
              <a:schemeClr val="accent1"/>
            </a:solidFill>
          </a:ln>
        </p:spPr>
      </p:pic>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2712</Words>
  <Application>Microsoft Office PowerPoint</Application>
  <PresentationFormat>Custom</PresentationFormat>
  <Paragraphs>520</Paragraphs>
  <Slides>8</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2021-02-09T17:59:30Z</dcterms:modified>
</cp:coreProperties>
</file>